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267" r:id="rId6"/>
    <p:sldId id="259" r:id="rId7"/>
    <p:sldId id="275" r:id="rId8"/>
    <p:sldId id="288" r:id="rId9"/>
    <p:sldId id="268" r:id="rId10"/>
    <p:sldId id="269" r:id="rId11"/>
    <p:sldId id="273" r:id="rId12"/>
    <p:sldId id="284" r:id="rId13"/>
    <p:sldId id="276" r:id="rId14"/>
    <p:sldId id="277" r:id="rId15"/>
    <p:sldId id="278" r:id="rId16"/>
    <p:sldId id="281" r:id="rId17"/>
    <p:sldId id="282" r:id="rId18"/>
    <p:sldId id="274" r:id="rId19"/>
    <p:sldId id="283" r:id="rId20"/>
    <p:sldId id="272" r:id="rId21"/>
    <p:sldId id="289" r:id="rId22"/>
  </p:sldIdLst>
  <p:sldSz cx="20104100" cy="11309350"/>
  <p:notesSz cx="6669088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23A"/>
    <a:srgbClr val="0D1F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2736" autoAdjust="0"/>
  </p:normalViewPr>
  <p:slideViewPr>
    <p:cSldViewPr>
      <p:cViewPr varScale="1">
        <p:scale>
          <a:sx n="61" d="100"/>
          <a:sy n="61" d="100"/>
        </p:scale>
        <p:origin x="762" y="6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078" cy="497447"/>
          </a:xfrm>
          <a:prstGeom prst="rect">
            <a:avLst/>
          </a:prstGeom>
        </p:spPr>
        <p:txBody>
          <a:bodyPr vert="horz" lIns="48308" tIns="24154" rIns="48308" bIns="24154" rtlCol="0"/>
          <a:lstStyle>
            <a:lvl1pPr algn="l">
              <a:defRPr sz="6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430" y="0"/>
            <a:ext cx="2890078" cy="497447"/>
          </a:xfrm>
          <a:prstGeom prst="rect">
            <a:avLst/>
          </a:prstGeom>
        </p:spPr>
        <p:txBody>
          <a:bodyPr vert="horz" lIns="48308" tIns="24154" rIns="48308" bIns="24154" rtlCol="0"/>
          <a:lstStyle>
            <a:lvl1pPr algn="r">
              <a:defRPr sz="600"/>
            </a:lvl1pPr>
          </a:lstStyle>
          <a:p>
            <a:fld id="{7A78A526-F7E1-49F9-BB03-7A22E76BBAF6}" type="datetimeFigureOut">
              <a:rPr lang="hu-HU" smtClean="0"/>
              <a:t>2025. 08. 14.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308" tIns="24154" rIns="48308" bIns="241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699" y="4776603"/>
            <a:ext cx="5335691" cy="3909903"/>
          </a:xfrm>
          <a:prstGeom prst="rect">
            <a:avLst/>
          </a:prstGeom>
        </p:spPr>
        <p:txBody>
          <a:bodyPr vert="horz" lIns="48308" tIns="24154" rIns="48308" bIns="2415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890078" cy="497446"/>
          </a:xfrm>
          <a:prstGeom prst="rect">
            <a:avLst/>
          </a:prstGeom>
        </p:spPr>
        <p:txBody>
          <a:bodyPr vert="horz" lIns="48308" tIns="24154" rIns="48308" bIns="24154" rtlCol="0" anchor="b"/>
          <a:lstStyle>
            <a:lvl1pPr algn="l">
              <a:defRPr sz="6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430" y="9429192"/>
            <a:ext cx="2890078" cy="497446"/>
          </a:xfrm>
          <a:prstGeom prst="rect">
            <a:avLst/>
          </a:prstGeom>
        </p:spPr>
        <p:txBody>
          <a:bodyPr vert="horz" lIns="48308" tIns="24154" rIns="48308" bIns="24154" rtlCol="0" anchor="b"/>
          <a:lstStyle>
            <a:lvl1pPr algn="r">
              <a:defRPr sz="600"/>
            </a:lvl1pPr>
          </a:lstStyle>
          <a:p>
            <a:fld id="{2AA61AA1-7DF3-4FB9-8823-968BC3A0C9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55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69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2986"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62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104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B579E-5E55-01C9-365D-66E306082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333FC95-6B2B-5B53-D9D6-2EED5EFA7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7965E2B-75E6-532E-F39E-CD331F01A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A57BECC-1F48-56E3-824B-4DEE7DDF6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50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8EB7-4AC0-9C5B-CDDD-5E6E6B5B3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F38B0A9-FF41-ED7A-C9B0-E00980ABC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1AD5361-C0F9-CB37-4053-CAB881135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25EEA9-A12F-BEAC-0FC2-EB565DB4F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7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149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43ABE-9D9B-46C4-799E-5D521AD0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779C3E70-2BA7-39F6-E042-202AF4806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347C703-E314-5E94-F166-3F2B70A91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3C84067-4D0B-1807-07EC-1DA600D95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620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18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94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69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0CE8-D1A5-1D44-015F-8C081FC75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AA0E9E87-6E9F-ADC3-3609-DC4AE3481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5300DFB-5377-262D-2FD6-C32963DF0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ADC4720-57B6-3A6B-9E1A-DDFA3751C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51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07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solidFill>
                <a:srgbClr val="24262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61AA1-7DF3-4FB9-8823-968BC3A0C9F1}" type="slidenum">
              <a:rPr kumimoji="0" lang="hu-HU" sz="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19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53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97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825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37433" y="1832004"/>
            <a:ext cx="7971790" cy="633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7D6A6-7DDF-F9F7-A3F5-3262701CF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886E3E-FEBF-6CFA-5057-F80D2B1A7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A25283-B4F0-AA85-EC36-1AC6E45C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1889DCFC-B5B1-4B75-A807-2441D8959F05}" type="datetimeFigureOut">
              <a:rPr lang="hu-HU" smtClean="0"/>
              <a:t>2025. 08. 14.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63BBFCE-8231-B6D9-94B7-7BFD4D38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07659" y="10452617"/>
            <a:ext cx="2389505" cy="146194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66B13-98AD-C5AE-61DF-26521207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21670" y="10369385"/>
            <a:ext cx="349884" cy="300082"/>
          </a:xfrm>
        </p:spPr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2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41674" y="1512624"/>
            <a:ext cx="5141173" cy="775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407659" y="10452617"/>
            <a:ext cx="2389505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221670" y="10369385"/>
            <a:ext cx="349884" cy="33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12.svg"/><Relationship Id="rId5" Type="http://schemas.openxmlformats.org/officeDocument/2006/relationships/hyperlink" Target="https://interoperable-europe.ec.europa.eu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nteroperable-europe.ec.europa.eu/collection/assessments/assessment-report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s://interoperable-europe.ec.europa.eu/collection/assessments/assessment-guidelines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25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EF6AA774-EE57-C983-D9D0-CABBFA02D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" y="605"/>
            <a:ext cx="20103361" cy="11308141"/>
          </a:xfrm>
          <a:prstGeom prst="rect">
            <a:avLst/>
          </a:prstGeom>
        </p:spPr>
      </p:pic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9D380C1A-C37E-C58F-9F79-581D019BACA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896540" y="3229618"/>
            <a:ext cx="0" cy="8016510"/>
          </a:xfrm>
          <a:prstGeom prst="line">
            <a:avLst/>
          </a:prstGeom>
          <a:ln w="9525">
            <a:solidFill>
              <a:srgbClr val="5547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1D630D47-9ABD-8CC9-58E7-CFCD44454F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876907" y="397"/>
            <a:ext cx="0" cy="1048398"/>
          </a:xfrm>
          <a:prstGeom prst="line">
            <a:avLst/>
          </a:prstGeom>
          <a:ln w="9525">
            <a:solidFill>
              <a:srgbClr val="5547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896BB5E-0C3A-E702-80C3-3F6DB21490E8}"/>
              </a:ext>
            </a:extLst>
          </p:cNvPr>
          <p:cNvSpPr txBox="1"/>
          <p:nvPr/>
        </p:nvSpPr>
        <p:spPr>
          <a:xfrm>
            <a:off x="3770595" y="7245865"/>
            <a:ext cx="10091454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936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Interoperabilitási értékelés</a:t>
            </a:r>
            <a:endParaRPr lang="hu-HU" sz="5936" b="1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9825E26E-B5C0-E2EE-A4D1-6E6C25DAF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3722" y="1502171"/>
            <a:ext cx="2733376" cy="12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49CB00-D3C1-4E92-6CF7-0DBEE8DB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14">
            <a:extLst>
              <a:ext uri="{FF2B5EF4-FFF2-40B4-BE49-F238E27FC236}">
                <a16:creationId xmlns:a16="http://schemas.microsoft.com/office/drawing/2014/main" id="{6D303D4F-5ED3-00AA-97D7-EDAA60BF19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514820" y="10022975"/>
            <a:ext cx="45719" cy="77947"/>
          </a:xfrm>
          <a:prstGeom prst="rect">
            <a:avLst/>
          </a:prstGeom>
        </p:spPr>
      </p:pic>
      <p:pic>
        <p:nvPicPr>
          <p:cNvPr id="33" name="Kép 3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A01F1521-D3A8-56BA-52B2-DFBE68EF80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0"/>
            <a:ext cx="5632449" cy="11308141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BFB754F1-B2F0-884F-C970-7DD60CD8EE17}"/>
              </a:ext>
            </a:extLst>
          </p:cNvPr>
          <p:cNvSpPr txBox="1"/>
          <p:nvPr/>
        </p:nvSpPr>
        <p:spPr>
          <a:xfrm>
            <a:off x="3272295" y="8600513"/>
            <a:ext cx="843332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határokon átnyúló interoperabilitás értékelése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07FA91D-370F-ED4A-CC27-274D39AA6F7C}"/>
              </a:ext>
            </a:extLst>
          </p:cNvPr>
          <p:cNvSpPr txBox="1"/>
          <p:nvPr/>
        </p:nvSpPr>
        <p:spPr>
          <a:xfrm>
            <a:off x="2529562" y="519015"/>
            <a:ext cx="11219661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folyamata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17F10B7-B32F-7BAF-1B7A-BD2BFA27A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6450" y="3287815"/>
            <a:ext cx="5057467" cy="577900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180E348E-4E45-ED41-97B8-1D9CA2D579FE}"/>
              </a:ext>
            </a:extLst>
          </p:cNvPr>
          <p:cNvSpPr txBox="1"/>
          <p:nvPr/>
        </p:nvSpPr>
        <p:spPr>
          <a:xfrm>
            <a:off x="2102519" y="2172664"/>
            <a:ext cx="117530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értékelés folyamatát mindig az adott szervezeti környezethez kell igazítani a szervezet méretét, szerkezetét erőforrásait és fejlettségi szintjét figyelembe véve. 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</a:t>
            </a:r>
          </a:p>
          <a:p>
            <a:pPr algn="just"/>
            <a:r>
              <a:rPr lang="hu-HU" sz="2800" b="1" u="sng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alábbi folyamat lépések mentén érdemes haladni az értékeléssel: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36A5FE11-A95E-A7AB-2DCB-335AE2C7BFDA}"/>
              </a:ext>
            </a:extLst>
          </p:cNvPr>
          <p:cNvSpPr txBox="1"/>
          <p:nvPr/>
        </p:nvSpPr>
        <p:spPr>
          <a:xfrm>
            <a:off x="3272295" y="7620507"/>
            <a:ext cx="621792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Elemzés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C3E04682-844C-812C-033C-410669C5A0CA}"/>
              </a:ext>
            </a:extLst>
          </p:cNvPr>
          <p:cNvSpPr txBox="1"/>
          <p:nvPr/>
        </p:nvSpPr>
        <p:spPr>
          <a:xfrm>
            <a:off x="3260252" y="9570118"/>
            <a:ext cx="621792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megoldások azonosítása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4CCD3DA2-B39D-7BCC-79AF-91EFAC777C58}"/>
              </a:ext>
            </a:extLst>
          </p:cNvPr>
          <p:cNvSpPr txBox="1"/>
          <p:nvPr/>
        </p:nvSpPr>
        <p:spPr>
          <a:xfrm>
            <a:off x="3260252" y="6624402"/>
            <a:ext cx="1173480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Montserrat"/>
                <a:cs typeface="Montserrat-Medium"/>
              </a:rPr>
              <a:t>Előkészítés (az értékelés megalapozását általános ajánlások segítik)</a:t>
            </a:r>
            <a:endParaRPr sz="2150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68B061E0-A12A-B44A-70D1-0FFE0A37344E}"/>
              </a:ext>
            </a:extLst>
          </p:cNvPr>
          <p:cNvSpPr txBox="1"/>
          <p:nvPr/>
        </p:nvSpPr>
        <p:spPr>
          <a:xfrm>
            <a:off x="3260252" y="5011581"/>
            <a:ext cx="9870432" cy="106567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értékelés megkezdésével egyidőben tájékoztatni kell a Felügyeletet az értékelési folyamat megkezdéséről az erre a célra létrehozott elektronikus űrlap benyújtásával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object 24">
            <a:extLst>
              <a:ext uri="{FF2B5EF4-FFF2-40B4-BE49-F238E27FC236}">
                <a16:creationId xmlns:a16="http://schemas.microsoft.com/office/drawing/2014/main" id="{8AB756F3-ED3F-00A1-CBB4-C6CDC25892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6" name="object 24">
            <a:extLst>
              <a:ext uri="{FF2B5EF4-FFF2-40B4-BE49-F238E27FC236}">
                <a16:creationId xmlns:a16="http://schemas.microsoft.com/office/drawing/2014/main" id="{2D408D0F-FE91-F5BD-ECA8-97068FAF3AA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7" name="object 18">
            <a:extLst>
              <a:ext uri="{FF2B5EF4-FFF2-40B4-BE49-F238E27FC236}">
                <a16:creationId xmlns:a16="http://schemas.microsoft.com/office/drawing/2014/main" id="{9C58B562-1218-9E12-D54F-9D88B775DEF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9" name="Kép 28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BC5191A2-FFF2-33F2-DAEF-D33B3B5A43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30" name="Szövegdoboz 29">
            <a:extLst>
              <a:ext uri="{FF2B5EF4-FFF2-40B4-BE49-F238E27FC236}">
                <a16:creationId xmlns:a16="http://schemas.microsoft.com/office/drawing/2014/main" id="{D3D14210-E08C-0A6D-AA37-3F37651C27AD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folyamata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31" name="Ábra 30">
            <a:extLst>
              <a:ext uri="{FF2B5EF4-FFF2-40B4-BE49-F238E27FC236}">
                <a16:creationId xmlns:a16="http://schemas.microsoft.com/office/drawing/2014/main" id="{76AD1B1A-1C21-DFA3-F8E1-80F4DEC7B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32" name="object 27">
            <a:extLst>
              <a:ext uri="{FF2B5EF4-FFF2-40B4-BE49-F238E27FC236}">
                <a16:creationId xmlns:a16="http://schemas.microsoft.com/office/drawing/2014/main" id="{AE1B3811-FC6B-51DE-3A43-7D603F332842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10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Ábra 33">
            <a:extLst>
              <a:ext uri="{FF2B5EF4-FFF2-40B4-BE49-F238E27FC236}">
                <a16:creationId xmlns:a16="http://schemas.microsoft.com/office/drawing/2014/main" id="{F039D414-4897-011F-AFD1-5F36782C3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4337" y="5299368"/>
            <a:ext cx="354702" cy="354702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D72D0002-710E-5EE4-E176-4DEDD0114E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4337" y="8639113"/>
            <a:ext cx="354702" cy="354702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31A3D830-B37E-9E2D-3F13-C248FEC64D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4337" y="6673657"/>
            <a:ext cx="354702" cy="354702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0A3819A8-6F1C-38CC-3022-EAF13A713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5892" y="7693244"/>
            <a:ext cx="354702" cy="354702"/>
          </a:xfrm>
          <a:prstGeom prst="rect">
            <a:avLst/>
          </a:prstGeom>
        </p:spPr>
      </p:pic>
      <p:pic>
        <p:nvPicPr>
          <p:cNvPr id="38" name="Ábra 37">
            <a:extLst>
              <a:ext uri="{FF2B5EF4-FFF2-40B4-BE49-F238E27FC236}">
                <a16:creationId xmlns:a16="http://schemas.microsoft.com/office/drawing/2014/main" id="{1AC3CF34-5C85-3810-1691-42F85E632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4076" y="9658700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4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CF3C6A-9A39-25C8-C1D3-582B387B5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4">
            <a:extLst>
              <a:ext uri="{FF2B5EF4-FFF2-40B4-BE49-F238E27FC236}">
                <a16:creationId xmlns:a16="http://schemas.microsoft.com/office/drawing/2014/main" id="{B99B42C1-F7AB-A709-0B37-96CD8D00D1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501486" y="10022974"/>
            <a:ext cx="45719" cy="77947"/>
          </a:xfrm>
          <a:prstGeom prst="rect">
            <a:avLst/>
          </a:prstGeom>
        </p:spPr>
      </p:pic>
      <p:pic>
        <p:nvPicPr>
          <p:cNvPr id="30" name="Kép 29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3911C2FC-D19F-0D25-D4D4-8B3D04FBAF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0"/>
            <a:ext cx="5632449" cy="11308141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0B4C859-A9F7-D1A9-1657-2A388FC80239}"/>
              </a:ext>
            </a:extLst>
          </p:cNvPr>
          <p:cNvSpPr txBox="1"/>
          <p:nvPr/>
        </p:nvSpPr>
        <p:spPr>
          <a:xfrm>
            <a:off x="3553764" y="5309036"/>
            <a:ext cx="9851088" cy="106567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értékelés megkezdése előtt 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pontosan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meg kell határozni 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 követelményeket tartalmazó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döntés hatókörét és céljait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ennek megfelelően kell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megállapítani az értékelés fókuszát.</a:t>
            </a:r>
            <a:endParaRPr sz="215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AF69373-087F-D3AF-465F-8DF535548DFF}"/>
              </a:ext>
            </a:extLst>
          </p:cNvPr>
          <p:cNvSpPr txBox="1"/>
          <p:nvPr/>
        </p:nvSpPr>
        <p:spPr>
          <a:xfrm>
            <a:off x="2886463" y="785524"/>
            <a:ext cx="10746987" cy="777777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4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folyamata</a:t>
            </a:r>
            <a:endParaRPr sz="40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EE0A8E27-0EAE-C336-4B3B-84C4E96EB0BA}"/>
              </a:ext>
            </a:extLst>
          </p:cNvPr>
          <p:cNvSpPr txBox="1"/>
          <p:nvPr/>
        </p:nvSpPr>
        <p:spPr>
          <a:xfrm>
            <a:off x="3553764" y="8477356"/>
            <a:ext cx="9580260" cy="73481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értékeléshez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azonosítani kell a köz és/vagy </a:t>
            </a:r>
            <a:r>
              <a:rPr lang="hu-HU" sz="2150" b="1" dirty="0" err="1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magánszférabeli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érdekelt feleket (csoportokat)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F761786B-9C4D-251A-4711-D73F91C44E39}"/>
              </a:ext>
            </a:extLst>
          </p:cNvPr>
          <p:cNvSpPr txBox="1"/>
          <p:nvPr/>
        </p:nvSpPr>
        <p:spPr>
          <a:xfrm>
            <a:off x="2726142" y="2614521"/>
            <a:ext cx="1089660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800" b="1" u="sng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Előkészítés (általános ajánlások az értékelés megalapozásához)</a:t>
            </a:r>
            <a:endParaRPr sz="2800" u="sng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1832C0C5-59B5-A2D8-5D5D-A9B4B6F43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719" y="2440817"/>
            <a:ext cx="4906775" cy="6374937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E542EEA9-39E6-640C-68CD-77D920A36430}"/>
              </a:ext>
            </a:extLst>
          </p:cNvPr>
          <p:cNvSpPr txBox="1"/>
          <p:nvPr/>
        </p:nvSpPr>
        <p:spPr>
          <a:xfrm>
            <a:off x="3539262" y="4159939"/>
            <a:ext cx="13025575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értékelést kiváltó döntések (folyamatok) azonosítása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E2A4D464-12B3-595B-2BEF-CBE3B8E28874}"/>
              </a:ext>
            </a:extLst>
          </p:cNvPr>
          <p:cNvSpPr txBox="1"/>
          <p:nvPr/>
        </p:nvSpPr>
        <p:spPr>
          <a:xfrm>
            <a:off x="3446256" y="7119852"/>
            <a:ext cx="992597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Specifikus tudással rendelkező tagokból álló értékelő csoport összeállítása saját és/vagy külsős szakértők</a:t>
            </a:r>
            <a:endParaRPr lang="hu-HU"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object 24">
            <a:extLst>
              <a:ext uri="{FF2B5EF4-FFF2-40B4-BE49-F238E27FC236}">
                <a16:creationId xmlns:a16="http://schemas.microsoft.com/office/drawing/2014/main" id="{3D4ED4CD-6FD5-47A4-78D4-FC7A84C7313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7" name="object 24">
            <a:extLst>
              <a:ext uri="{FF2B5EF4-FFF2-40B4-BE49-F238E27FC236}">
                <a16:creationId xmlns:a16="http://schemas.microsoft.com/office/drawing/2014/main" id="{3BC6D15E-0515-EC7E-F8E6-9311D3E0707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8" name="object 18">
            <a:extLst>
              <a:ext uri="{FF2B5EF4-FFF2-40B4-BE49-F238E27FC236}">
                <a16:creationId xmlns:a16="http://schemas.microsoft.com/office/drawing/2014/main" id="{F7C4D6CC-2AE9-63FF-53CF-6EFA3D5F6B2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9" name="Kép 18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D0395350-A100-9255-B643-DF96954A77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68B47073-2011-1BCF-CB60-C81D5ABD67A8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folyamata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1" name="Ábra 20">
            <a:extLst>
              <a:ext uri="{FF2B5EF4-FFF2-40B4-BE49-F238E27FC236}">
                <a16:creationId xmlns:a16="http://schemas.microsoft.com/office/drawing/2014/main" id="{962F66D4-40D3-C22B-E7F8-88122F139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6" name="object 27">
            <a:extLst>
              <a:ext uri="{FF2B5EF4-FFF2-40B4-BE49-F238E27FC236}">
                <a16:creationId xmlns:a16="http://schemas.microsoft.com/office/drawing/2014/main" id="{FD1DE923-DAE8-5EE5-C9F1-E977546B0DFE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11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Ábra 31">
            <a:extLst>
              <a:ext uri="{FF2B5EF4-FFF2-40B4-BE49-F238E27FC236}">
                <a16:creationId xmlns:a16="http://schemas.microsoft.com/office/drawing/2014/main" id="{97C4C056-8380-4F08-47C6-FD398B459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3281" y="4256904"/>
            <a:ext cx="354702" cy="354702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28584452-4AB3-CCD3-1A7F-CE6AFFC141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0504" y="8606078"/>
            <a:ext cx="354702" cy="354702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29F6DE59-41F4-B63D-E9B9-64BE196A6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0852" y="5664523"/>
            <a:ext cx="354702" cy="354702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9C4BA5C3-F2C6-066A-022A-7836B1534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6142" y="7319527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4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5E411A-3474-8557-12BB-0A031451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4">
            <a:extLst>
              <a:ext uri="{FF2B5EF4-FFF2-40B4-BE49-F238E27FC236}">
                <a16:creationId xmlns:a16="http://schemas.microsoft.com/office/drawing/2014/main" id="{4833E4DC-4120-A4AC-0E33-B5BFB2F5B7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523766" y="10035302"/>
            <a:ext cx="45719" cy="77947"/>
          </a:xfrm>
          <a:prstGeom prst="rect">
            <a:avLst/>
          </a:prstGeom>
        </p:spPr>
      </p:pic>
      <p:pic>
        <p:nvPicPr>
          <p:cNvPr id="28" name="Kép 27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026E9826-9E3C-27D8-ED5A-C28E275CC8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0"/>
            <a:ext cx="5632449" cy="11308141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30C5BEAF-FEA4-B0BF-6B2D-07CD5F90BE88}"/>
              </a:ext>
            </a:extLst>
          </p:cNvPr>
          <p:cNvSpPr txBox="1"/>
          <p:nvPr/>
        </p:nvSpPr>
        <p:spPr>
          <a:xfrm>
            <a:off x="2571663" y="684618"/>
            <a:ext cx="10668000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folyamata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322EF662-36AB-85CE-2BDB-F3B95D539607}"/>
              </a:ext>
            </a:extLst>
          </p:cNvPr>
          <p:cNvSpPr txBox="1"/>
          <p:nvPr/>
        </p:nvSpPr>
        <p:spPr>
          <a:xfrm>
            <a:off x="2692082" y="2596129"/>
            <a:ext cx="777240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800" b="1" u="sng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elemzés lépései</a:t>
            </a:r>
            <a:endParaRPr sz="2800" u="sng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39FB6301-5D95-BCA4-B0DF-501BAA77A922}"/>
              </a:ext>
            </a:extLst>
          </p:cNvPr>
          <p:cNvSpPr txBox="1"/>
          <p:nvPr/>
        </p:nvSpPr>
        <p:spPr>
          <a:xfrm>
            <a:off x="3917964" y="4385986"/>
            <a:ext cx="10226938" cy="106567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követelményeket ismertető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dokumentáció és szabályzatok áttekintése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kategorizálása,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vizsgálata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összefoglaló készítés tárgymutató és kulcsszavas gyűjteménnyel.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6D3CEE6-3E44-8045-E4BF-BE290B6591D1}"/>
              </a:ext>
            </a:extLst>
          </p:cNvPr>
          <p:cNvSpPr txBox="1"/>
          <p:nvPr/>
        </p:nvSpPr>
        <p:spPr>
          <a:xfrm>
            <a:off x="3861359" y="6191628"/>
            <a:ext cx="11743452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vonatkozó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kötelező követelmények azonosítása, csoportosítása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1F77BC0C-ABDB-1D25-EB9F-188EEFC59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9185" y="2222047"/>
            <a:ext cx="4459964" cy="7051804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DD9075C0-6A17-8BA0-205A-50FEBB25075F}"/>
              </a:ext>
            </a:extLst>
          </p:cNvPr>
          <p:cNvSpPr txBox="1"/>
          <p:nvPr/>
        </p:nvSpPr>
        <p:spPr>
          <a:xfrm>
            <a:off x="3904041" y="7148576"/>
            <a:ext cx="11850573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azonosított kötelező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követelmények dokumentálása</a:t>
            </a:r>
            <a:endParaRPr lang="hu-HU"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FA36A35E-ACDD-FD5B-9B44-13930CC11AA9}"/>
              </a:ext>
            </a:extLst>
          </p:cNvPr>
          <p:cNvSpPr txBox="1"/>
          <p:nvPr/>
        </p:nvSpPr>
        <p:spPr>
          <a:xfrm>
            <a:off x="3888894" y="8216087"/>
            <a:ext cx="11772522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érintett transzeurópai digitális közszolgáltatások feltérképezése</a:t>
            </a:r>
            <a:endParaRPr lang="hu-HU"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971E1D5B-3715-047A-64E6-819EF2F65268}"/>
              </a:ext>
            </a:extLst>
          </p:cNvPr>
          <p:cNvSpPr txBox="1"/>
          <p:nvPr/>
        </p:nvSpPr>
        <p:spPr>
          <a:xfrm>
            <a:off x="3873605" y="9273851"/>
            <a:ext cx="11522820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érdekelt felek bevonása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0" name="object 24">
            <a:extLst>
              <a:ext uri="{FF2B5EF4-FFF2-40B4-BE49-F238E27FC236}">
                <a16:creationId xmlns:a16="http://schemas.microsoft.com/office/drawing/2014/main" id="{34402508-DB76-34AF-6281-49C4E8AF32D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7" name="object 24">
            <a:extLst>
              <a:ext uri="{FF2B5EF4-FFF2-40B4-BE49-F238E27FC236}">
                <a16:creationId xmlns:a16="http://schemas.microsoft.com/office/drawing/2014/main" id="{A9A72233-B5E5-754A-3FAA-D2A97C7A947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9" name="object 18">
            <a:extLst>
              <a:ext uri="{FF2B5EF4-FFF2-40B4-BE49-F238E27FC236}">
                <a16:creationId xmlns:a16="http://schemas.microsoft.com/office/drawing/2014/main" id="{2689A2C5-3914-61E0-EC39-3C7F2495BC6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0" name="Kép 19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181330F1-8FEA-D388-8F24-C000DB1D67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283AE45E-12AA-117D-9460-4DC0F1CD10BA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folyamata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6" name="Ábra 25">
            <a:extLst>
              <a:ext uri="{FF2B5EF4-FFF2-40B4-BE49-F238E27FC236}">
                <a16:creationId xmlns:a16="http://schemas.microsoft.com/office/drawing/2014/main" id="{3ABD9B0B-60AD-C50F-38DC-5D4293FAD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7E542BA8-9A57-422C-35A1-DB40C2DC5B5F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12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Ábra 28">
            <a:extLst>
              <a:ext uri="{FF2B5EF4-FFF2-40B4-BE49-F238E27FC236}">
                <a16:creationId xmlns:a16="http://schemas.microsoft.com/office/drawing/2014/main" id="{CCD989CD-96D0-D741-1ADC-7D5371EF54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7269" y="4741473"/>
            <a:ext cx="354702" cy="354702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BFED673F-D334-873C-0EEA-1259C5FE8C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7269" y="8219588"/>
            <a:ext cx="354702" cy="354702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0A8445A6-3773-99BB-DB87-83C609B516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7269" y="6213176"/>
            <a:ext cx="354702" cy="354702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7C79D7AD-0CC3-C207-229C-5D009A82F3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7269" y="7182821"/>
            <a:ext cx="354702" cy="354702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E7DE5313-B4E2-41FF-A143-6D00609EE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7269" y="9317137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33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3E7925-A69E-049D-C73E-38895394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lag of Hungary.svg">
            <a:extLst>
              <a:ext uri="{FF2B5EF4-FFF2-40B4-BE49-F238E27FC236}">
                <a16:creationId xmlns:a16="http://schemas.microsoft.com/office/drawing/2014/main" id="{B5BB598C-38D0-3A30-DFEB-4B3FF2BC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83" y="2971936"/>
            <a:ext cx="9577269" cy="77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312F2DA8-C8DE-6706-D889-FFFBEE55F8E2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86" y="2971936"/>
            <a:ext cx="6639474" cy="7900222"/>
          </a:xfrm>
          <a:prstGeom prst="rect">
            <a:avLst/>
          </a:prstGeom>
        </p:spPr>
      </p:pic>
      <p:pic>
        <p:nvPicPr>
          <p:cNvPr id="23" name="Kép 2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531715E5-6C22-DE82-27F5-F7D65219858D}"/>
              </a:ext>
            </a:extLst>
          </p:cNvPr>
          <p:cNvPicPr/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1" y="3534012"/>
            <a:ext cx="14603860" cy="6832123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C82AACC9-74CF-5B82-77F4-4FB474A7190A}"/>
              </a:ext>
            </a:extLst>
          </p:cNvPr>
          <p:cNvSpPr txBox="1"/>
          <p:nvPr/>
        </p:nvSpPr>
        <p:spPr>
          <a:xfrm>
            <a:off x="7602480" y="1792785"/>
            <a:ext cx="1059180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800" b="1" u="sng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határokon átnyúló interoperabilitás értékelése</a:t>
            </a:r>
            <a:endParaRPr sz="2800" u="sng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FFD2641-4FC6-EE0F-C658-A0C1D4F2BF80}"/>
              </a:ext>
            </a:extLst>
          </p:cNvPr>
          <p:cNvSpPr txBox="1"/>
          <p:nvPr/>
        </p:nvSpPr>
        <p:spPr>
          <a:xfrm>
            <a:off x="5403850" y="511628"/>
            <a:ext cx="11658600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folyamata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C9A8F8FF-0264-C548-E502-EB2BD0839619}"/>
              </a:ext>
            </a:extLst>
          </p:cNvPr>
          <p:cNvSpPr txBox="1"/>
          <p:nvPr/>
        </p:nvSpPr>
        <p:spPr>
          <a:xfrm>
            <a:off x="4937648" y="3779162"/>
            <a:ext cx="12970194" cy="14734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Jogi szempontok  szerinti együttműködési képesség értékelése</a:t>
            </a: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cél annak értékelése, hogy a kötelező érvényű követelmények milyen mértékben teszik lehetővé a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különböző jogi keretek, szakpolitikák és stratégiák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szerint működő állami szervezetek számára, hogy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együttműködjenek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transzeurópai digitális közszolgáltatások nyújtása érdekében. 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CB00DCD0-56C9-9E31-E8C4-FB117E95C114}"/>
              </a:ext>
            </a:extLst>
          </p:cNvPr>
          <p:cNvSpPr txBox="1"/>
          <p:nvPr/>
        </p:nvSpPr>
        <p:spPr>
          <a:xfrm>
            <a:off x="4946650" y="7217981"/>
            <a:ext cx="13256632" cy="14734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Szemantikai szempontok szerinti együttműködési képesség értékelése</a:t>
            </a: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cél annak felmérése, hogy a kötelező érvényű követelmények milyen mértékben biztosítják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kicserélt adatok és információk pontos formátumának és jelentésének megőrzését és megértését 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érintett transzeurópai digitális közszolgáltatások nyújtásához szükséges csere minden szakaszában.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84AF01DB-D284-1CEE-61E0-DDD9559A5E52}"/>
              </a:ext>
            </a:extLst>
          </p:cNvPr>
          <p:cNvSpPr txBox="1"/>
          <p:nvPr/>
        </p:nvSpPr>
        <p:spPr>
          <a:xfrm>
            <a:off x="4946650" y="8945255"/>
            <a:ext cx="13422850" cy="114262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Technikai szempontok szerinti együttműködési képesség értékelése</a:t>
            </a: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cél annak értékelése, hogy a kötelező érvényű követelmények milyen mértékben segítik a különböző feleket a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biztonságos és megfelelő összeköttetésben 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transzeurópai digitális közszolgáltatások nyújtása érdekében.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5D22A9A-64D7-135B-3786-ADD3814CB1B3}"/>
              </a:ext>
            </a:extLst>
          </p:cNvPr>
          <p:cNvSpPr txBox="1"/>
          <p:nvPr/>
        </p:nvSpPr>
        <p:spPr>
          <a:xfrm>
            <a:off x="4937648" y="5474723"/>
            <a:ext cx="13256632" cy="14734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Szervezeti szempontok szerinti együttműködési képesség értékelése</a:t>
            </a: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cél annak értékelése, hogy a kötelező érvényű követelmények milyen mértékben segítik a közintézményeket </a:t>
            </a:r>
            <a:r>
              <a:rPr lang="hu-HU" sz="215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üzleti folyamataik, felelősségi köreik és elvárásaik összehangolásában </a:t>
            </a:r>
            <a:r>
              <a:rPr lang="hu-HU" sz="215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transzeurópai digitális közszolgáltatások magas színvonalú, zökkenőmentes nyújtásának elérése érdekében.</a:t>
            </a:r>
            <a:endParaRPr sz="215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object 14">
            <a:extLst>
              <a:ext uri="{FF2B5EF4-FFF2-40B4-BE49-F238E27FC236}">
                <a16:creationId xmlns:a16="http://schemas.microsoft.com/office/drawing/2014/main" id="{61293F8F-DF01-665C-84C7-4835ACB62A5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19209112" flipH="1">
            <a:off x="19530139" y="10022975"/>
            <a:ext cx="45719" cy="77947"/>
          </a:xfrm>
          <a:prstGeom prst="rect">
            <a:avLst/>
          </a:prstGeom>
        </p:spPr>
      </p:pic>
      <p:pic>
        <p:nvPicPr>
          <p:cNvPr id="27" name="object 24">
            <a:extLst>
              <a:ext uri="{FF2B5EF4-FFF2-40B4-BE49-F238E27FC236}">
                <a16:creationId xmlns:a16="http://schemas.microsoft.com/office/drawing/2014/main" id="{8B1777B5-5C4C-5F87-90C9-5FD3D9AF9F8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8" name="object 24">
            <a:extLst>
              <a:ext uri="{FF2B5EF4-FFF2-40B4-BE49-F238E27FC236}">
                <a16:creationId xmlns:a16="http://schemas.microsoft.com/office/drawing/2014/main" id="{C03312C2-2319-FB44-23F7-5E141730937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9" name="object 18">
            <a:extLst>
              <a:ext uri="{FF2B5EF4-FFF2-40B4-BE49-F238E27FC236}">
                <a16:creationId xmlns:a16="http://schemas.microsoft.com/office/drawing/2014/main" id="{EA186D8D-0941-CFFB-CB26-D0E268A06B3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30" name="Kép 29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066A3ED6-820F-0709-16AC-464E43AFA3E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0F33BFF7-FA8D-82E2-872C-2AD0111567F7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folyamata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32" name="Ábra 31">
            <a:extLst>
              <a:ext uri="{FF2B5EF4-FFF2-40B4-BE49-F238E27FC236}">
                <a16:creationId xmlns:a16="http://schemas.microsoft.com/office/drawing/2014/main" id="{90124550-D011-AC5C-B5DC-35138012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33" name="object 27">
            <a:extLst>
              <a:ext uri="{FF2B5EF4-FFF2-40B4-BE49-F238E27FC236}">
                <a16:creationId xmlns:a16="http://schemas.microsoft.com/office/drawing/2014/main" id="{835A3CFB-A5F5-E146-146D-1C11EB0BDBF8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13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Ábra 33">
            <a:extLst>
              <a:ext uri="{FF2B5EF4-FFF2-40B4-BE49-F238E27FC236}">
                <a16:creationId xmlns:a16="http://schemas.microsoft.com/office/drawing/2014/main" id="{A77EAD88-7026-B117-EC6B-66410F706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8312" y="9290738"/>
            <a:ext cx="354702" cy="354702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AD1DF2F9-C191-705B-4EF2-07EFE2867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4000" y="7658657"/>
            <a:ext cx="354702" cy="354702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64EA44CD-6708-ECDE-9197-FBD5036DA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9783" y="6026701"/>
            <a:ext cx="354702" cy="354702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44B5056F-EDF4-9C86-C26E-791115448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8312" y="4228374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4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8FE050-C24B-E803-BBE7-EA4C1A70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4">
            <a:extLst>
              <a:ext uri="{FF2B5EF4-FFF2-40B4-BE49-F238E27FC236}">
                <a16:creationId xmlns:a16="http://schemas.microsoft.com/office/drawing/2014/main" id="{07D6F8E2-6465-CD3A-86FD-5AB3BFCB65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519135" y="10012564"/>
            <a:ext cx="45719" cy="77947"/>
          </a:xfrm>
          <a:prstGeom prst="rect">
            <a:avLst/>
          </a:prstGeom>
        </p:spPr>
      </p:pic>
      <p:pic>
        <p:nvPicPr>
          <p:cNvPr id="29" name="Kép 28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CFABB47A-52D0-E42B-8968-0F28A20186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0" y="0"/>
            <a:ext cx="5632449" cy="11308141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EF1D2A4-9749-BDC7-B6B0-54A08CE1EFB0}"/>
              </a:ext>
            </a:extLst>
          </p:cNvPr>
          <p:cNvSpPr txBox="1"/>
          <p:nvPr/>
        </p:nvSpPr>
        <p:spPr>
          <a:xfrm>
            <a:off x="3041650" y="2305692"/>
            <a:ext cx="7707312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800" b="1" u="sng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megoldások azonosítása</a:t>
            </a:r>
            <a:endParaRPr sz="2800" u="sng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CBA98C2-1DBD-036F-2F7A-66F8B142FA8B}"/>
              </a:ext>
            </a:extLst>
          </p:cNvPr>
          <p:cNvSpPr txBox="1"/>
          <p:nvPr/>
        </p:nvSpPr>
        <p:spPr>
          <a:xfrm>
            <a:off x="2133017" y="362796"/>
            <a:ext cx="11734800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folyamata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88F86FBA-7266-5BBF-DDBC-BCA7D682FD0F}"/>
              </a:ext>
            </a:extLst>
          </p:cNvPr>
          <p:cNvSpPr txBox="1"/>
          <p:nvPr/>
        </p:nvSpPr>
        <p:spPr>
          <a:xfrm>
            <a:off x="3743230" y="4228374"/>
            <a:ext cx="10181467" cy="118109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Keresni kell releváns Interoperábilis Európa megoldásokat, amelyek megfelelhetnek az értékelésben azonosított interoperabilitási igényeknek; </a:t>
            </a:r>
            <a:r>
              <a:rPr lang="hu-HU" sz="2400" b="1" u="sng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Interoperábilis Európa Portál</a:t>
            </a: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F529B262-F2D5-6799-EE14-1CC425914449}"/>
              </a:ext>
            </a:extLst>
          </p:cNvPr>
          <p:cNvSpPr txBox="1"/>
          <p:nvPr/>
        </p:nvSpPr>
        <p:spPr>
          <a:xfrm>
            <a:off x="3770601" y="6395172"/>
            <a:ext cx="10181468" cy="32585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megtalált interoperábilis európai megoldások vizsgálata integrálhatóság szempontjából, hogyan illeszkedik a tervezett szolgáltatásba.</a:t>
            </a: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Azon újra felhasználható megoldások egyéb nyilvántartsának áttekintése, akár uniós, akár nemzeti szinten, amelyek megfelelő megközelítéseket kínálhatnak.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AD1AAFD-FC47-E934-7F34-FF1314936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4415" y="2305693"/>
            <a:ext cx="4206918" cy="6520614"/>
          </a:xfrm>
          <a:prstGeom prst="rect">
            <a:avLst/>
          </a:prstGeom>
        </p:spPr>
      </p:pic>
      <p:pic>
        <p:nvPicPr>
          <p:cNvPr id="17" name="object 24">
            <a:extLst>
              <a:ext uri="{FF2B5EF4-FFF2-40B4-BE49-F238E27FC236}">
                <a16:creationId xmlns:a16="http://schemas.microsoft.com/office/drawing/2014/main" id="{7E22FF8B-A234-1C90-412C-2295193888E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8" name="object 24">
            <a:extLst>
              <a:ext uri="{FF2B5EF4-FFF2-40B4-BE49-F238E27FC236}">
                <a16:creationId xmlns:a16="http://schemas.microsoft.com/office/drawing/2014/main" id="{24C43630-CBCF-F771-B1FC-DE643A6979F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9" name="object 18">
            <a:extLst>
              <a:ext uri="{FF2B5EF4-FFF2-40B4-BE49-F238E27FC236}">
                <a16:creationId xmlns:a16="http://schemas.microsoft.com/office/drawing/2014/main" id="{3B4134FB-675B-DCF0-61CA-C652273CCA8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0" name="Kép 19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F33CDF6E-5F93-251E-040C-265F5625A6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0F04913D-E26C-2177-4F5E-724CFF9F4DFF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folyamata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5" name="Ábra 24">
            <a:extLst>
              <a:ext uri="{FF2B5EF4-FFF2-40B4-BE49-F238E27FC236}">
                <a16:creationId xmlns:a16="http://schemas.microsoft.com/office/drawing/2014/main" id="{1FDCC03A-98E2-19D4-72A6-5885DEB17F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6" name="object 27">
            <a:extLst>
              <a:ext uri="{FF2B5EF4-FFF2-40B4-BE49-F238E27FC236}">
                <a16:creationId xmlns:a16="http://schemas.microsoft.com/office/drawing/2014/main" id="{A5D3530F-1C9F-5B49-0E67-5D55BBE89CC3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14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DD1CA713-DCC0-8676-7C48-D0D26B43E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3206" y="4818920"/>
            <a:ext cx="354702" cy="354702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0B63C7F8-D2ED-2318-A37E-119B4A73A2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9157" y="6826258"/>
            <a:ext cx="354702" cy="354702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1A8B1972-8CFB-7FE0-C90B-14F2348ADB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69141" y="8826307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9EEE718-6576-3EAB-EECE-88AA42FE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4">
            <a:extLst>
              <a:ext uri="{FF2B5EF4-FFF2-40B4-BE49-F238E27FC236}">
                <a16:creationId xmlns:a16="http://schemas.microsoft.com/office/drawing/2014/main" id="{A0206F0D-3E4B-FE40-D380-3418D250A7E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404383" y="10035303"/>
            <a:ext cx="45719" cy="77947"/>
          </a:xfrm>
          <a:prstGeom prst="rect">
            <a:avLst/>
          </a:prstGeom>
        </p:spPr>
      </p:pic>
      <p:pic>
        <p:nvPicPr>
          <p:cNvPr id="32" name="Kép 31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F5B1E42C-3213-3640-1345-493BC7B080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1" y="1209"/>
            <a:ext cx="5632449" cy="11308141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692ACD36-0132-405D-F402-F78E8B14A8CE}"/>
              </a:ext>
            </a:extLst>
          </p:cNvPr>
          <p:cNvSpPr txBox="1"/>
          <p:nvPr/>
        </p:nvSpPr>
        <p:spPr>
          <a:xfrm>
            <a:off x="2503085" y="2578948"/>
            <a:ext cx="11562539" cy="811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Általános információk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Arra az Uniós szervezetre vagy közszektorbeli szervre vonatkozó adatok,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amely a jelentést és egyéb releváns információkat nyújtja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Az érintett kezdeményezés, projekt vagy cselekvés megnevezése, rövid 	leírása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Követelmények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Az érintett transzeurópai digitális közszolgáltatások felsorolása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 felmért kötelező érvényű követelmények leírása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Az érintett állami és magán érdekelt felek felsorolása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 határokon átnyúló átjárhatóságra vonatkozó azonosított hatások 	kifejtése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(jogi, szervezeti, szemantikai, műszaki (technikai) átjárhatóság)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Eredmények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Használatra azonosított interoperábilis európai megoldások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Egyéb releváns interoperabilitási megoldások, ahol alkalmazható, 	beleértve az 	interfészeket is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 határokon átnyúló interoperabilitás fennmaradó akadályai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611A7CF-6293-122D-7DD7-5823F1721D16}"/>
              </a:ext>
            </a:extLst>
          </p:cNvPr>
          <p:cNvSpPr txBox="1"/>
          <p:nvPr/>
        </p:nvSpPr>
        <p:spPr>
          <a:xfrm>
            <a:off x="2571663" y="432284"/>
            <a:ext cx="10591800" cy="1516441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értékelésről szóló jelentés tartalmi követelményei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CA93E67F-547E-0A10-B8E5-F149DB1C8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8850" y="2035539"/>
            <a:ext cx="4893085" cy="7238271"/>
          </a:xfrm>
          <a:prstGeom prst="rect">
            <a:avLst/>
          </a:prstGeom>
        </p:spPr>
      </p:pic>
      <p:pic>
        <p:nvPicPr>
          <p:cNvPr id="18" name="object 24">
            <a:extLst>
              <a:ext uri="{FF2B5EF4-FFF2-40B4-BE49-F238E27FC236}">
                <a16:creationId xmlns:a16="http://schemas.microsoft.com/office/drawing/2014/main" id="{5EEC0748-D307-8259-2DCD-77F6C6E1190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5" name="object 24">
            <a:extLst>
              <a:ext uri="{FF2B5EF4-FFF2-40B4-BE49-F238E27FC236}">
                <a16:creationId xmlns:a16="http://schemas.microsoft.com/office/drawing/2014/main" id="{87B7BA58-8CA4-41FE-30A2-C7A43BEBF4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7" name="object 18">
            <a:extLst>
              <a:ext uri="{FF2B5EF4-FFF2-40B4-BE49-F238E27FC236}">
                <a16:creationId xmlns:a16="http://schemas.microsoft.com/office/drawing/2014/main" id="{04CF1925-BD51-EE54-42D1-67B28601BD4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8" name="Kép 27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ED6254D4-A069-2142-1791-C37DB44F84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id="{E457A2A1-0A57-2A8F-403F-021096ED2855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Tartalmi követelmények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34358E50-C92D-54FA-1E76-92E5724BC4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31" name="object 27">
            <a:extLst>
              <a:ext uri="{FF2B5EF4-FFF2-40B4-BE49-F238E27FC236}">
                <a16:creationId xmlns:a16="http://schemas.microsoft.com/office/drawing/2014/main" id="{6788ACBA-44DE-9CB6-E59E-69FD70D9C2F9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15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Ábra 32">
            <a:extLst>
              <a:ext uri="{FF2B5EF4-FFF2-40B4-BE49-F238E27FC236}">
                <a16:creationId xmlns:a16="http://schemas.microsoft.com/office/drawing/2014/main" id="{026E7FCA-D195-58D8-6864-3B506866F1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3144066"/>
            <a:ext cx="354702" cy="354702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E0C93396-13F4-7CE5-B7C9-A744F285A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4906" y="5475322"/>
            <a:ext cx="354702" cy="354702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607D23BD-7614-6540-B12B-B9BEF7C758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6477571"/>
            <a:ext cx="354702" cy="354702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DA7740D8-E05F-9AE5-3909-2061B8872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8857471"/>
            <a:ext cx="354702" cy="354702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74528C83-C825-BEE9-4771-EB62F5B02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4128991"/>
            <a:ext cx="354702" cy="354702"/>
          </a:xfrm>
          <a:prstGeom prst="rect">
            <a:avLst/>
          </a:prstGeom>
        </p:spPr>
      </p:pic>
      <p:pic>
        <p:nvPicPr>
          <p:cNvPr id="38" name="Ábra 37">
            <a:extLst>
              <a:ext uri="{FF2B5EF4-FFF2-40B4-BE49-F238E27FC236}">
                <a16:creationId xmlns:a16="http://schemas.microsoft.com/office/drawing/2014/main" id="{E7153BE9-351F-F43C-B033-28862DE4A7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5997059"/>
            <a:ext cx="354702" cy="354702"/>
          </a:xfrm>
          <a:prstGeom prst="rect">
            <a:avLst/>
          </a:prstGeom>
        </p:spPr>
      </p:pic>
      <p:pic>
        <p:nvPicPr>
          <p:cNvPr id="39" name="Ábra 38">
            <a:extLst>
              <a:ext uri="{FF2B5EF4-FFF2-40B4-BE49-F238E27FC236}">
                <a16:creationId xmlns:a16="http://schemas.microsoft.com/office/drawing/2014/main" id="{27E0FDAB-C365-EA74-6DD9-EFA0FCD61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6988688"/>
            <a:ext cx="354702" cy="354702"/>
          </a:xfrm>
          <a:prstGeom prst="rect">
            <a:avLst/>
          </a:prstGeom>
        </p:spPr>
      </p:pic>
      <p:pic>
        <p:nvPicPr>
          <p:cNvPr id="40" name="Ábra 39">
            <a:extLst>
              <a:ext uri="{FF2B5EF4-FFF2-40B4-BE49-F238E27FC236}">
                <a16:creationId xmlns:a16="http://schemas.microsoft.com/office/drawing/2014/main" id="{A19360CB-F5DB-6A7C-F79B-80B69E0EBE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9389915"/>
            <a:ext cx="354702" cy="354702"/>
          </a:xfrm>
          <a:prstGeom prst="rect">
            <a:avLst/>
          </a:prstGeom>
        </p:spPr>
      </p:pic>
      <p:pic>
        <p:nvPicPr>
          <p:cNvPr id="41" name="Ábra 40">
            <a:extLst>
              <a:ext uri="{FF2B5EF4-FFF2-40B4-BE49-F238E27FC236}">
                <a16:creationId xmlns:a16="http://schemas.microsoft.com/office/drawing/2014/main" id="{81D9D655-17EE-53B5-A942-927EFFDEDD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8286" y="10223930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B871E3-0E60-1BBE-7E7D-7A356B4B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4">
            <a:extLst>
              <a:ext uri="{FF2B5EF4-FFF2-40B4-BE49-F238E27FC236}">
                <a16:creationId xmlns:a16="http://schemas.microsoft.com/office/drawing/2014/main" id="{DF6C0D3B-19E8-3B42-287A-9DADF52259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464975" y="9990734"/>
            <a:ext cx="45719" cy="77947"/>
          </a:xfrm>
          <a:prstGeom prst="rect">
            <a:avLst/>
          </a:prstGeom>
        </p:spPr>
      </p:pic>
      <p:pic>
        <p:nvPicPr>
          <p:cNvPr id="29" name="Kép 28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58BCE570-7ACD-34D2-A2D9-B142E062E8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51" y="1209"/>
            <a:ext cx="5632449" cy="11308141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89891D9A-A427-D65A-4C45-482EE7A4B479}"/>
              </a:ext>
            </a:extLst>
          </p:cNvPr>
          <p:cNvSpPr txBox="1"/>
          <p:nvPr/>
        </p:nvSpPr>
        <p:spPr>
          <a:xfrm>
            <a:off x="2098728" y="244475"/>
            <a:ext cx="11610922" cy="1516441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értékelésről szóló jelentéssel kapcsolatos követelmények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CB0F8CC7-056E-92CD-55D4-1EF5376C1D4A}"/>
              </a:ext>
            </a:extLst>
          </p:cNvPr>
          <p:cNvSpPr txBox="1"/>
          <p:nvPr/>
        </p:nvSpPr>
        <p:spPr>
          <a:xfrm>
            <a:off x="3915709" y="3173396"/>
            <a:ext cx="9982200" cy="702884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Nem tartalmazhat érzékeny információkat.</a:t>
            </a: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lang="hu-HU" sz="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Gépek által könnyen olvasható, feldolgozható és megérthető módon kell elkészíteni.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lang="hu-HU" sz="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Hivatalos weboldalon közzé kell tenni.  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lang="hu-HU" sz="2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Tartalmaznia kell az értékelés eredményét figyelembe véve az IEA mellékletében </a:t>
            </a:r>
            <a:r>
              <a:rPr lang="hu-HU" sz="2400" b="1" dirty="0" err="1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felsoroltakat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Elektronikusan meg kell osztani az Interoperábilis Európa Testülettel. </a:t>
            </a:r>
          </a:p>
          <a:p>
            <a:pPr marL="12700" algn="just">
              <a:spcBef>
                <a:spcPts val="570"/>
              </a:spcBef>
            </a:pPr>
            <a:endParaRPr lang="hu-HU" sz="36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570"/>
              </a:spcBef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értékelés befejezését be kell jelenteni a Felügyeletnek az erre a célra rendszeresített elektronikus űrlapon, melyhez csatolni kell az elkészített értékelési jelentést.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9DA0B91-571F-A6EA-9DB0-2DCCD075C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250" y="2682875"/>
            <a:ext cx="3244490" cy="6722028"/>
          </a:xfrm>
          <a:prstGeom prst="rect">
            <a:avLst/>
          </a:prstGeom>
        </p:spPr>
      </p:pic>
      <p:pic>
        <p:nvPicPr>
          <p:cNvPr id="18" name="object 24">
            <a:extLst>
              <a:ext uri="{FF2B5EF4-FFF2-40B4-BE49-F238E27FC236}">
                <a16:creationId xmlns:a16="http://schemas.microsoft.com/office/drawing/2014/main" id="{AC59C2E6-6296-CA85-F946-EC0A8E36287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9" name="object 24">
            <a:extLst>
              <a:ext uri="{FF2B5EF4-FFF2-40B4-BE49-F238E27FC236}">
                <a16:creationId xmlns:a16="http://schemas.microsoft.com/office/drawing/2014/main" id="{9830038F-B8A1-7696-D0FF-5D31913EC0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0" name="object 18">
            <a:extLst>
              <a:ext uri="{FF2B5EF4-FFF2-40B4-BE49-F238E27FC236}">
                <a16:creationId xmlns:a16="http://schemas.microsoft.com/office/drawing/2014/main" id="{B5B37514-E00C-4E2B-7001-59916DC8147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1" name="Kép 20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4C903BEF-37D6-EF1A-D669-0E988D1E0B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AC3ADE15-7073-698E-F291-68E14C103C3D}"/>
              </a:ext>
            </a:extLst>
          </p:cNvPr>
          <p:cNvSpPr txBox="1"/>
          <p:nvPr/>
        </p:nvSpPr>
        <p:spPr>
          <a:xfrm>
            <a:off x="681908" y="432284"/>
            <a:ext cx="430887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DMÜ. Az értékelésről szóló jelentéssel kapcsolatos követelmények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6" name="Ábra 25">
            <a:extLst>
              <a:ext uri="{FF2B5EF4-FFF2-40B4-BE49-F238E27FC236}">
                <a16:creationId xmlns:a16="http://schemas.microsoft.com/office/drawing/2014/main" id="{06197856-C3BB-B913-0289-66D4A677B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7C43DC52-45E8-AE51-A5CF-330C727F6422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16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Ábra 29">
            <a:extLst>
              <a:ext uri="{FF2B5EF4-FFF2-40B4-BE49-F238E27FC236}">
                <a16:creationId xmlns:a16="http://schemas.microsoft.com/office/drawing/2014/main" id="{E013CFAD-B220-9037-E346-18334169DB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4747" y="3317071"/>
            <a:ext cx="354702" cy="354702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20FBFF17-B6EA-5A3F-6271-3E1B595802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4747" y="5689187"/>
            <a:ext cx="354702" cy="354702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3E942AE8-0E36-E47D-D07A-4E04766E39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2656" y="8024464"/>
            <a:ext cx="354702" cy="354702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39E36776-6E80-98E5-8642-9A2BAFBA2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47084" y="4503129"/>
            <a:ext cx="354702" cy="354702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7105BB7C-A95F-E5E1-5BEF-484FD7543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47084" y="6821376"/>
            <a:ext cx="354702" cy="354702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17851C69-112E-A90E-29EF-33A0F903D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4747" y="9404903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F97B38-61EA-E9ED-27D9-407A71C6E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E7836573-BDA8-19C6-C83C-ECBFFAFC6AF8}"/>
              </a:ext>
            </a:extLst>
          </p:cNvPr>
          <p:cNvSpPr txBox="1"/>
          <p:nvPr/>
        </p:nvSpPr>
        <p:spPr>
          <a:xfrm>
            <a:off x="4099224" y="2595559"/>
            <a:ext cx="13067011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hu-HU" sz="28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értékelések az Interoperábilis Európa Portálon elérhetőek az alábbi linken:</a:t>
            </a:r>
            <a:endParaRPr sz="28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A5C41F7-7575-22BF-CC7F-07ABCE88AC85}"/>
              </a:ext>
            </a:extLst>
          </p:cNvPr>
          <p:cNvSpPr txBox="1"/>
          <p:nvPr/>
        </p:nvSpPr>
        <p:spPr>
          <a:xfrm>
            <a:off x="3194050" y="3545666"/>
            <a:ext cx="15109558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https://interoperable-europe.ec.europa.eu/collection/assessments/assessment-reports</a:t>
            </a:r>
            <a:endParaRPr lang="hu-HU" sz="2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F5FDCDBB-057B-F2DE-8B03-BD3E6413FB22}"/>
              </a:ext>
            </a:extLst>
          </p:cNvPr>
          <p:cNvSpPr txBox="1"/>
          <p:nvPr/>
        </p:nvSpPr>
        <p:spPr>
          <a:xfrm>
            <a:off x="3689350" y="626446"/>
            <a:ext cx="12725400" cy="1516441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0E223A"/>
                </a:solidFill>
                <a:latin typeface="Montserrat-Medium"/>
                <a:cs typeface="Montserrat-Medium"/>
              </a:rPr>
              <a:t>	</a:t>
            </a: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Hol találhatóak meg az interoperabilitási értékelések?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3ACFF74-B044-4CDC-1AC5-3B1B2D1BE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716" y="4511675"/>
            <a:ext cx="9982028" cy="3741901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7F03074E-58EE-930B-F73C-9054F1BC7265}"/>
              </a:ext>
            </a:extLst>
          </p:cNvPr>
          <p:cNvSpPr txBox="1">
            <a:spLocks/>
          </p:cNvSpPr>
          <p:nvPr/>
        </p:nvSpPr>
        <p:spPr>
          <a:xfrm>
            <a:off x="4409704" y="9296112"/>
            <a:ext cx="1308504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hu-HU" sz="2800" b="0" spc="-1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prezentáció az Európai Unió hivatalos honlapján található Interoperabilitás-értékelési tér oldalán lévő Értékelési irányelvek felhasználásával készült</a:t>
            </a:r>
            <a:endParaRPr lang="hu-HU" sz="2800" b="0" spc="-1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306D460B-085A-1613-7AC9-93249407C0A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19209112" flipH="1">
            <a:off x="19556817" y="10022974"/>
            <a:ext cx="45719" cy="77947"/>
          </a:xfrm>
          <a:prstGeom prst="rect">
            <a:avLst/>
          </a:prstGeom>
        </p:spPr>
      </p:pic>
      <p:pic>
        <p:nvPicPr>
          <p:cNvPr id="17" name="object 24">
            <a:extLst>
              <a:ext uri="{FF2B5EF4-FFF2-40B4-BE49-F238E27FC236}">
                <a16:creationId xmlns:a16="http://schemas.microsoft.com/office/drawing/2014/main" id="{CD8FC4C6-906D-F4BA-FFEA-2CFFC9E379E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8" name="object 24">
            <a:extLst>
              <a:ext uri="{FF2B5EF4-FFF2-40B4-BE49-F238E27FC236}">
                <a16:creationId xmlns:a16="http://schemas.microsoft.com/office/drawing/2014/main" id="{91F19FFF-B189-8A09-A464-BDF3CA0C208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9" name="object 18">
            <a:extLst>
              <a:ext uri="{FF2B5EF4-FFF2-40B4-BE49-F238E27FC236}">
                <a16:creationId xmlns:a16="http://schemas.microsoft.com/office/drawing/2014/main" id="{93B5F385-7502-BFC5-949B-229BA61EC94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1" name="Kép 20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31D584B4-1527-9DD5-955A-C7749BEF071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1B6D1FC5-1984-510C-4A9C-085B61DA0C4D}"/>
              </a:ext>
            </a:extLst>
          </p:cNvPr>
          <p:cNvSpPr txBox="1"/>
          <p:nvPr/>
        </p:nvSpPr>
        <p:spPr>
          <a:xfrm>
            <a:off x="681908" y="432284"/>
            <a:ext cx="430887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DMÜ. Hol találhatóak meg az interoperabilitási értékelések?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3" name="Ábra 22">
            <a:extLst>
              <a:ext uri="{FF2B5EF4-FFF2-40B4-BE49-F238E27FC236}">
                <a16:creationId xmlns:a16="http://schemas.microsoft.com/office/drawing/2014/main" id="{0AD330AE-77DD-2A71-2174-34866855B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4" name="object 27">
            <a:extLst>
              <a:ext uri="{FF2B5EF4-FFF2-40B4-BE49-F238E27FC236}">
                <a16:creationId xmlns:a16="http://schemas.microsoft.com/office/drawing/2014/main" id="{4E01B856-20D1-2F30-F8DB-34594085E753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17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ageCurlDoubl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E95F-D2C4-1884-ADD4-F8081994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A2F79EA3-85B3-B33E-F9B8-D425B1C09F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" y="605"/>
            <a:ext cx="20103361" cy="11308141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A46CA085-A99F-C425-9037-CACD0345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6571" y="4176313"/>
            <a:ext cx="2733376" cy="125086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A711AC2-7024-7F05-4074-1CA39CB02FF6}"/>
              </a:ext>
            </a:extLst>
          </p:cNvPr>
          <p:cNvSpPr txBox="1"/>
          <p:nvPr/>
        </p:nvSpPr>
        <p:spPr>
          <a:xfrm>
            <a:off x="2506009" y="6247819"/>
            <a:ext cx="10624309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27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19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7847E7-7003-F54B-2DE2-6C0E7120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4">
            <a:extLst>
              <a:ext uri="{FF2B5EF4-FFF2-40B4-BE49-F238E27FC236}">
                <a16:creationId xmlns:a16="http://schemas.microsoft.com/office/drawing/2014/main" id="{CC76FDA2-60BF-8109-92BD-1BC6C380C74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340562" y="9723578"/>
            <a:ext cx="45719" cy="77947"/>
          </a:xfrm>
          <a:prstGeom prst="rect">
            <a:avLst/>
          </a:prstGeom>
        </p:spPr>
      </p:pic>
      <p:pic>
        <p:nvPicPr>
          <p:cNvPr id="42" name="Kép 41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89A97D67-95CB-9E28-817A-966312FA19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0" y="0"/>
            <a:ext cx="4337049" cy="11308141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B9455EB8-6BEA-6CF5-427B-07085F5E7847}"/>
              </a:ext>
            </a:extLst>
          </p:cNvPr>
          <p:cNvSpPr txBox="1"/>
          <p:nvPr/>
        </p:nvSpPr>
        <p:spPr>
          <a:xfrm>
            <a:off x="2517914" y="3561058"/>
            <a:ext cx="13012419" cy="71622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Kinek kell értékelést készítenie?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pic>
        <p:nvPicPr>
          <p:cNvPr id="17" name="object 17">
            <a:extLst>
              <a:ext uri="{FF2B5EF4-FFF2-40B4-BE49-F238E27FC236}">
                <a16:creationId xmlns:a16="http://schemas.microsoft.com/office/drawing/2014/main" id="{34CE937D-519A-BFF3-A0BE-F4859B05F5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275" y="10318803"/>
            <a:ext cx="980073" cy="324430"/>
          </a:xfrm>
          <a:prstGeom prst="rect">
            <a:avLst/>
          </a:prstGeom>
        </p:spPr>
      </p:pic>
      <p:pic>
        <p:nvPicPr>
          <p:cNvPr id="18" name="object 18">
            <a:extLst>
              <a:ext uri="{FF2B5EF4-FFF2-40B4-BE49-F238E27FC236}">
                <a16:creationId xmlns:a16="http://schemas.microsoft.com/office/drawing/2014/main" id="{16B3B78A-457E-387E-397C-2DDEA356AC1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C92CDC82-6533-BF36-A38F-30DEF831CD87}"/>
              </a:ext>
            </a:extLst>
          </p:cNvPr>
          <p:cNvSpPr txBox="1"/>
          <p:nvPr/>
        </p:nvSpPr>
        <p:spPr>
          <a:xfrm>
            <a:off x="3346450" y="4423881"/>
            <a:ext cx="13153158" cy="71622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  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Mikor kell az értékelést elkészíteni?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224E8997-3CB0-1E1E-BA6B-9CCFCC007D0B}"/>
              </a:ext>
            </a:extLst>
          </p:cNvPr>
          <p:cNvSpPr txBox="1"/>
          <p:nvPr/>
        </p:nvSpPr>
        <p:spPr>
          <a:xfrm>
            <a:off x="2555533" y="7635448"/>
            <a:ext cx="13012419" cy="12702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Mik az értékelésről szóló jelentéssel kapcsolatos 	követelmények?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2E7ADE89-A7E3-6CC9-FF4C-E4DB21817086}"/>
              </a:ext>
            </a:extLst>
          </p:cNvPr>
          <p:cNvSpPr txBox="1"/>
          <p:nvPr/>
        </p:nvSpPr>
        <p:spPr>
          <a:xfrm>
            <a:off x="2555533" y="5372538"/>
            <a:ext cx="13012419" cy="71622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Miből áll az értékelés folyamata?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52FF9218-C37F-1F60-71BA-8107163C44C9}"/>
              </a:ext>
            </a:extLst>
          </p:cNvPr>
          <p:cNvSpPr txBox="1"/>
          <p:nvPr/>
        </p:nvSpPr>
        <p:spPr>
          <a:xfrm>
            <a:off x="2555533" y="9174913"/>
            <a:ext cx="13012419" cy="71622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Hol találhatóak meg az értékelések?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048CA1B-6446-6B57-C408-6DAC4B3F7AB4}"/>
              </a:ext>
            </a:extLst>
          </p:cNvPr>
          <p:cNvSpPr txBox="1"/>
          <p:nvPr/>
        </p:nvSpPr>
        <p:spPr>
          <a:xfrm>
            <a:off x="2483111" y="2651382"/>
            <a:ext cx="13012419" cy="71622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Mi az értékelés célja?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42E08D08-EC4D-4390-A259-B029A4576769}"/>
              </a:ext>
            </a:extLst>
          </p:cNvPr>
          <p:cNvSpPr txBox="1"/>
          <p:nvPr/>
        </p:nvSpPr>
        <p:spPr>
          <a:xfrm>
            <a:off x="2211591" y="740404"/>
            <a:ext cx="13700302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4400" b="1" dirty="0">
                <a:solidFill>
                  <a:srgbClr val="0E223A"/>
                </a:solidFill>
                <a:latin typeface="Montserrat-Medium"/>
                <a:cs typeface="Montserrat-Medium"/>
              </a:rPr>
              <a:t>Az interoperabilitási értékelés főbb kérdései</a:t>
            </a:r>
            <a:endParaRPr sz="44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E6F76A3-1362-4542-A9B4-42C2CF82B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178" y="3444321"/>
            <a:ext cx="3495623" cy="5156192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6F486BCF-4D39-EDA1-687C-109D29A6B977}"/>
              </a:ext>
            </a:extLst>
          </p:cNvPr>
          <p:cNvSpPr txBox="1"/>
          <p:nvPr/>
        </p:nvSpPr>
        <p:spPr>
          <a:xfrm>
            <a:off x="5028341" y="4198070"/>
            <a:ext cx="14335081" cy="362279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endParaRPr sz="3600" dirty="0">
              <a:latin typeface="Montserrat-Medium"/>
              <a:cs typeface="Montserrat-Medium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B73E936-799E-ACE1-09BF-E204D883D78C}"/>
              </a:ext>
            </a:extLst>
          </p:cNvPr>
          <p:cNvSpPr txBox="1"/>
          <p:nvPr/>
        </p:nvSpPr>
        <p:spPr>
          <a:xfrm>
            <a:off x="2567940" y="6222459"/>
            <a:ext cx="14256971" cy="12702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FFFFFF"/>
                </a:solidFill>
                <a:latin typeface="Montserrat-Medium"/>
                <a:cs typeface="Montserrat-Medium"/>
              </a:rPr>
              <a:t>	</a:t>
            </a:r>
            <a:r>
              <a:rPr lang="hu-HU" sz="3600" b="1" dirty="0">
                <a:solidFill>
                  <a:srgbClr val="0E223A"/>
                </a:solidFill>
                <a:latin typeface="Montserrat-Medium"/>
                <a:cs typeface="Montserrat-Medium"/>
              </a:rPr>
              <a:t>Mik az értékelésről szóló jelentés 	tartalmi 	követelményei?</a:t>
            </a:r>
            <a:endParaRPr sz="36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pic>
        <p:nvPicPr>
          <p:cNvPr id="13" name="Kép 1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B8C20B9A-9933-408F-DA95-87A2FBCE5E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E140598F-916C-962B-D1BA-6D45943DF2EC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főbb kérdései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32" name="Ábra 31">
            <a:extLst>
              <a:ext uri="{FF2B5EF4-FFF2-40B4-BE49-F238E27FC236}">
                <a16:creationId xmlns:a16="http://schemas.microsoft.com/office/drawing/2014/main" id="{37A2503A-9BCC-CBB2-16CC-B8EDEB2E64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33" name="object 27">
            <a:extLst>
              <a:ext uri="{FF2B5EF4-FFF2-40B4-BE49-F238E27FC236}">
                <a16:creationId xmlns:a16="http://schemas.microsoft.com/office/drawing/2014/main" id="{B7A90D3A-220D-41B1-1328-CDC575CEA3E6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2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Ábra 33">
            <a:extLst>
              <a:ext uri="{FF2B5EF4-FFF2-40B4-BE49-F238E27FC236}">
                <a16:creationId xmlns:a16="http://schemas.microsoft.com/office/drawing/2014/main" id="{E01D1C69-1D22-55F6-042E-C57F76986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1663" y="2874212"/>
            <a:ext cx="354702" cy="354702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B8F7596B-530C-32BA-DA95-4487E30F0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7940" y="4683950"/>
            <a:ext cx="354702" cy="354702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478401E7-9E41-DAA4-76EF-F967A0E2E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7940" y="6479756"/>
            <a:ext cx="354702" cy="354702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49088B49-4D68-AC57-990A-2370809529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7940" y="9451635"/>
            <a:ext cx="354702" cy="354702"/>
          </a:xfrm>
          <a:prstGeom prst="rect">
            <a:avLst/>
          </a:prstGeom>
        </p:spPr>
      </p:pic>
      <p:pic>
        <p:nvPicPr>
          <p:cNvPr id="38" name="Ábra 37">
            <a:extLst>
              <a:ext uri="{FF2B5EF4-FFF2-40B4-BE49-F238E27FC236}">
                <a16:creationId xmlns:a16="http://schemas.microsoft.com/office/drawing/2014/main" id="{B97A2F95-BFB5-2351-1262-5A63FD05F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3390" y="3808670"/>
            <a:ext cx="354702" cy="354702"/>
          </a:xfrm>
          <a:prstGeom prst="rect">
            <a:avLst/>
          </a:prstGeom>
        </p:spPr>
      </p:pic>
      <p:pic>
        <p:nvPicPr>
          <p:cNvPr id="39" name="Ábra 38">
            <a:extLst>
              <a:ext uri="{FF2B5EF4-FFF2-40B4-BE49-F238E27FC236}">
                <a16:creationId xmlns:a16="http://schemas.microsoft.com/office/drawing/2014/main" id="{698ADB0B-3649-D77D-8AB6-538B78ED35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0031" y="5638639"/>
            <a:ext cx="354702" cy="354702"/>
          </a:xfrm>
          <a:prstGeom prst="rect">
            <a:avLst/>
          </a:prstGeom>
        </p:spPr>
      </p:pic>
      <p:pic>
        <p:nvPicPr>
          <p:cNvPr id="40" name="Ábra 39">
            <a:extLst>
              <a:ext uri="{FF2B5EF4-FFF2-40B4-BE49-F238E27FC236}">
                <a16:creationId xmlns:a16="http://schemas.microsoft.com/office/drawing/2014/main" id="{60A91B57-3B7E-BC48-4ACF-73A3DD09A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1932" y="7895817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 invX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7" grpId="0"/>
      <p:bldP spid="28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4">
            <a:extLst>
              <a:ext uri="{FF2B5EF4-FFF2-40B4-BE49-F238E27FC236}">
                <a16:creationId xmlns:a16="http://schemas.microsoft.com/office/drawing/2014/main" id="{C216852A-EAA1-36EC-B7D1-632A812087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340562" y="9723578"/>
            <a:ext cx="45719" cy="77947"/>
          </a:xfrm>
          <a:prstGeom prst="rect">
            <a:avLst/>
          </a:prstGeom>
        </p:spPr>
      </p:pic>
      <p:pic>
        <p:nvPicPr>
          <p:cNvPr id="14" name="Kép 13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DD81EF10-74FB-76B3-F1AE-46EB73A107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0" y="0"/>
            <a:ext cx="5022849" cy="1130814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275" y="10318803"/>
            <a:ext cx="980073" cy="32443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sp>
        <p:nvSpPr>
          <p:cNvPr id="28" name="object 7">
            <a:extLst>
              <a:ext uri="{FF2B5EF4-FFF2-40B4-BE49-F238E27FC236}">
                <a16:creationId xmlns:a16="http://schemas.microsoft.com/office/drawing/2014/main" id="{AB685824-61E1-FA58-0BB2-A73D05F8DD49}"/>
              </a:ext>
            </a:extLst>
          </p:cNvPr>
          <p:cNvSpPr txBox="1"/>
          <p:nvPr/>
        </p:nvSpPr>
        <p:spPr>
          <a:xfrm>
            <a:off x="1099233" y="1033325"/>
            <a:ext cx="14237226" cy="108555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0E223A"/>
                </a:solidFill>
                <a:latin typeface="Montserrat-Medium"/>
                <a:cs typeface="Montserrat-Medium"/>
              </a:rPr>
              <a:t>	</a:t>
            </a:r>
            <a:r>
              <a:rPr lang="hu-HU" sz="6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célja</a:t>
            </a:r>
            <a:endParaRPr sz="60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103C3E95-7277-15F4-A55A-F4A897A4C282}"/>
              </a:ext>
            </a:extLst>
          </p:cNvPr>
          <p:cNvSpPr txBox="1"/>
          <p:nvPr/>
        </p:nvSpPr>
        <p:spPr>
          <a:xfrm>
            <a:off x="2272737" y="3332688"/>
            <a:ext cx="12482535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rgbClr val="0E223A"/>
                </a:solidFill>
              </a:rPr>
              <a:t>Az interoperabilitási értékelések eszközök a határon átnyúló interoperabilitás megvalósításához a következő fontos területeken:</a:t>
            </a:r>
          </a:p>
          <a:p>
            <a:pPr algn="just"/>
            <a:endParaRPr lang="hu-HU" sz="2800" b="1" dirty="0">
              <a:solidFill>
                <a:srgbClr val="0E223A"/>
              </a:solidFill>
            </a:endParaRPr>
          </a:p>
          <a:p>
            <a:pPr algn="just"/>
            <a:endParaRPr lang="hu-HU" sz="2800" b="1" dirty="0">
              <a:solidFill>
                <a:srgbClr val="0E223A"/>
              </a:solidFill>
            </a:endParaRPr>
          </a:p>
          <a:p>
            <a:pPr algn="just"/>
            <a:endParaRPr lang="hu-HU" sz="2400" dirty="0">
              <a:solidFill>
                <a:srgbClr val="0E223A"/>
              </a:solidFill>
            </a:endParaRPr>
          </a:p>
          <a:p>
            <a:pPr algn="just"/>
            <a:r>
              <a:rPr lang="hu-HU" sz="2400" dirty="0">
                <a:solidFill>
                  <a:srgbClr val="0E223A"/>
                </a:solidFill>
              </a:rPr>
              <a:t>             </a:t>
            </a:r>
            <a:r>
              <a:rPr lang="hu-HU" sz="2800" dirty="0">
                <a:solidFill>
                  <a:srgbClr val="0E223A"/>
                </a:solidFill>
              </a:rPr>
              <a:t>az interoperabilitási szempontok szerinti értékelés </a:t>
            </a:r>
          </a:p>
          <a:p>
            <a:pPr algn="just"/>
            <a:endParaRPr lang="hu-HU" sz="2800" dirty="0">
              <a:solidFill>
                <a:srgbClr val="0E223A"/>
              </a:solidFill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</a:rPr>
              <a:t>	  akadályok feltárása</a:t>
            </a:r>
          </a:p>
          <a:p>
            <a:pPr algn="just"/>
            <a:endParaRPr lang="hu-HU" sz="2800" dirty="0">
              <a:solidFill>
                <a:srgbClr val="0E223A"/>
              </a:solidFill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</a:rPr>
              <a:t>	  a szakpolitikák és a közszolgáltatások tervezési folyamatának korai 	 	  szakaszában a meglévő megoldások felfedezésére, amelyek újra 		  felhasználhatók a költségek és a bonyolultság csökkentése érdekében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</a:rPr>
              <a:t>		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</a:rPr>
              <a:t>	  az adatok határokon átnyúló  megosztásának biztosítása </a:t>
            </a:r>
          </a:p>
          <a:p>
            <a:pPr algn="just"/>
            <a:endParaRPr lang="hu-HU" sz="2800" dirty="0">
              <a:solidFill>
                <a:srgbClr val="0E223A"/>
              </a:solidFill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</a:rPr>
              <a:t>	  a közszolgáltatások minőségének és hozzáférhetőségének javítása </a:t>
            </a:r>
          </a:p>
          <a:p>
            <a:pPr algn="just"/>
            <a:endParaRPr lang="hu-HU" sz="2400" dirty="0">
              <a:solidFill>
                <a:srgbClr val="0E223A"/>
              </a:solidFill>
            </a:endParaRPr>
          </a:p>
          <a:p>
            <a:pPr algn="just"/>
            <a:endParaRPr lang="hu-HU" sz="2400" b="1" dirty="0">
              <a:solidFill>
                <a:srgbClr val="0E223A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F1B172E-F8E8-8910-937C-3BB2E0494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3909" y="2714922"/>
            <a:ext cx="4677158" cy="5446665"/>
          </a:xfrm>
          <a:prstGeom prst="rect">
            <a:avLst/>
          </a:prstGeom>
        </p:spPr>
      </p:pic>
      <p:pic>
        <p:nvPicPr>
          <p:cNvPr id="9" name="object 18">
            <a:extLst>
              <a:ext uri="{FF2B5EF4-FFF2-40B4-BE49-F238E27FC236}">
                <a16:creationId xmlns:a16="http://schemas.microsoft.com/office/drawing/2014/main" id="{307DF076-A336-5819-645C-96CA44E933E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0" name="Kép 9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018ED596-6CA1-6945-D638-E38021500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09DE60B-2F2D-1E42-D799-9811CEDB8C02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célja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12" name="Ábra 11">
            <a:extLst>
              <a:ext uri="{FF2B5EF4-FFF2-40B4-BE49-F238E27FC236}">
                <a16:creationId xmlns:a16="http://schemas.microsoft.com/office/drawing/2014/main" id="{8C8979F3-E5B1-963D-153D-F9D815C73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13" name="object 27">
            <a:extLst>
              <a:ext uri="{FF2B5EF4-FFF2-40B4-BE49-F238E27FC236}">
                <a16:creationId xmlns:a16="http://schemas.microsoft.com/office/drawing/2014/main" id="{59D95F7E-7FF6-1B67-7ACD-8E221F028432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3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7C4A343D-0C73-EF06-2BB2-BA6FF37A00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6850" y="5512653"/>
            <a:ext cx="354702" cy="354702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CC88A8AC-6A91-A1F9-0512-3AD7E2568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6850" y="7277409"/>
            <a:ext cx="354702" cy="354702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599AFDF9-854F-1967-B21A-5AD8F6075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6850" y="9762551"/>
            <a:ext cx="354702" cy="354702"/>
          </a:xfrm>
          <a:prstGeom prst="rect">
            <a:avLst/>
          </a:prstGeom>
        </p:spPr>
      </p:pic>
      <p:pic>
        <p:nvPicPr>
          <p:cNvPr id="18" name="Ábra 17">
            <a:extLst>
              <a:ext uri="{FF2B5EF4-FFF2-40B4-BE49-F238E27FC236}">
                <a16:creationId xmlns:a16="http://schemas.microsoft.com/office/drawing/2014/main" id="{4F005A54-6624-9E5A-2E14-E6D9C0CE71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6850" y="6395031"/>
            <a:ext cx="354702" cy="354702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68EEC6E-0C90-D3B4-4E96-983023B503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6850" y="8933727"/>
            <a:ext cx="354702" cy="354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8EBD6B-C946-2ABB-59F6-69590F22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4">
            <a:extLst>
              <a:ext uri="{FF2B5EF4-FFF2-40B4-BE49-F238E27FC236}">
                <a16:creationId xmlns:a16="http://schemas.microsoft.com/office/drawing/2014/main" id="{C3C52586-CFAA-EF33-11D0-141F69870A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340562" y="9723578"/>
            <a:ext cx="45719" cy="77947"/>
          </a:xfrm>
          <a:prstGeom prst="rect">
            <a:avLst/>
          </a:prstGeom>
        </p:spPr>
      </p:pic>
      <p:pic>
        <p:nvPicPr>
          <p:cNvPr id="27" name="Kép 26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81B1F9A7-CC13-E441-80C2-ADCA062C14C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0" y="0"/>
            <a:ext cx="4337049" cy="11308141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E057B2-4B0F-6AAC-A4DE-D13D7ABEB9CA}"/>
              </a:ext>
            </a:extLst>
          </p:cNvPr>
          <p:cNvSpPr txBox="1"/>
          <p:nvPr/>
        </p:nvSpPr>
        <p:spPr>
          <a:xfrm>
            <a:off x="2355850" y="1843719"/>
            <a:ext cx="13226869" cy="3957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Kötelező érvényű követelmények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kötelező érvényű követelmények közé tartozhatnak valamely törvényi, rendeleti és közigazgatási rendelkezésben, szerződésben, ajánlati felhívásban vagy más hivatalos dokumentumban foglalt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jogi, szervezeti, szemantikai vagy technikai jellegű kötelezettségek, tilalmak, feltételek, kritériumok vagy korlátozások.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kötelező érvényű követelmények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hatással vannak a transzeurópai digitális közszolgáltatások és az azok nyújtásához használt hálózataik és információs rendszereik tervezésére, beszerzésére, fejlesztésére és végrehajtására</a:t>
            </a: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ezáltal befolyásolva az említett szolgáltatások bejövő vagy kimenő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adatáramlását. 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BF15DD5-CA46-DC74-D540-C0BF09DCBC3F}"/>
              </a:ext>
            </a:extLst>
          </p:cNvPr>
          <p:cNvSpPr txBox="1"/>
          <p:nvPr/>
        </p:nvSpPr>
        <p:spPr>
          <a:xfrm>
            <a:off x="1792464" y="91908"/>
            <a:ext cx="10287000" cy="108555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5"/>
              </a:spcBef>
            </a:pPr>
            <a:r>
              <a:rPr lang="hu-HU" sz="6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Legfontosabb fogalmak</a:t>
            </a:r>
            <a:endParaRPr sz="60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3B2512C-ECCD-13AF-4296-EA0DF9FF9BBF}"/>
              </a:ext>
            </a:extLst>
          </p:cNvPr>
          <p:cNvSpPr txBox="1"/>
          <p:nvPr/>
        </p:nvSpPr>
        <p:spPr>
          <a:xfrm>
            <a:off x="2451366" y="5959475"/>
            <a:ext cx="1322686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Határokon átnyúló interoperabilitás</a:t>
            </a:r>
          </a:p>
          <a:p>
            <a:pPr algn="just"/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hálózati és információs rendszerek azon képessége</a:t>
            </a: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hogy a különböző tagállamok közszféra szervei, 	valamint az Unió intézményei, szervei és ügynökségei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egymással interakcióba léphessenek adatok 	elektronikus kommunikáció útján történő megosztásával.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89DC000-EECD-39B8-8D76-2DFD401E1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5533" y="2682886"/>
            <a:ext cx="2901671" cy="5766522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894F6AC0-DC2C-115F-2DE5-EF4FE22D5F4B}"/>
              </a:ext>
            </a:extLst>
          </p:cNvPr>
          <p:cNvSpPr txBox="1"/>
          <p:nvPr/>
        </p:nvSpPr>
        <p:spPr>
          <a:xfrm>
            <a:off x="2413044" y="8131131"/>
            <a:ext cx="13141822" cy="266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Transzeurópai digitális közszolgáltatások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Olyan digitális szolgáltatások, amelyeket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uniós vagy közszférabeli szervezetek nyújtanak egymásnak vagy természetes vagy jogi személyeknek az Unióban</a:t>
            </a: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és amelyek – e szervezetek hálózati és információs rendszerei révén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interakciót igényelnek a tagállami határokon átnyúlóan</a:t>
            </a: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az uniós szervezetek között, vagy az uniós és a közszférabeli szervezetek között.</a:t>
            </a:r>
          </a:p>
        </p:txBody>
      </p:sp>
      <p:pic>
        <p:nvPicPr>
          <p:cNvPr id="17" name="object 24">
            <a:extLst>
              <a:ext uri="{FF2B5EF4-FFF2-40B4-BE49-F238E27FC236}">
                <a16:creationId xmlns:a16="http://schemas.microsoft.com/office/drawing/2014/main" id="{F6003444-A61F-32FA-734B-6B7A8C825EC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2" name="object 18">
            <a:extLst>
              <a:ext uri="{FF2B5EF4-FFF2-40B4-BE49-F238E27FC236}">
                <a16:creationId xmlns:a16="http://schemas.microsoft.com/office/drawing/2014/main" id="{6FE7563B-BC41-C59E-185E-464D55752C2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3" name="Kép 2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457A6803-E1E6-156A-449C-F2B51F89AB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AA6411A8-AD3F-8367-646E-53AC9B1A9BE7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Legfontosabb </a:t>
            </a:r>
            <a:r>
              <a:rPr lang="hu-HU" sz="1567" b="1" dirty="0" err="1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fogakmak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5" name="Ábra 24">
            <a:extLst>
              <a:ext uri="{FF2B5EF4-FFF2-40B4-BE49-F238E27FC236}">
                <a16:creationId xmlns:a16="http://schemas.microsoft.com/office/drawing/2014/main" id="{FF6C9A6D-5786-9A79-CB0A-DD6D7CE44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6" name="object 27">
            <a:extLst>
              <a:ext uri="{FF2B5EF4-FFF2-40B4-BE49-F238E27FC236}">
                <a16:creationId xmlns:a16="http://schemas.microsoft.com/office/drawing/2014/main" id="{01D742F9-AD70-4B5A-9700-A26BAD46F6DC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4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38FF3E92-7ED5-5974-343F-11DE5F06E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2884" y="1997075"/>
            <a:ext cx="354702" cy="354702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2AC7D05B-F4FD-3769-110C-F92CBAAC3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8400" y="8245811"/>
            <a:ext cx="354702" cy="354702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B6B26228-EA7C-972F-114E-015973827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90572" y="6065856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55D828-CBE9-60D6-5490-E2D8B944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4">
            <a:extLst>
              <a:ext uri="{FF2B5EF4-FFF2-40B4-BE49-F238E27FC236}">
                <a16:creationId xmlns:a16="http://schemas.microsoft.com/office/drawing/2014/main" id="{3B0942DA-BA21-F0DF-6D32-DDCA774176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340562" y="9723578"/>
            <a:ext cx="45719" cy="77947"/>
          </a:xfrm>
          <a:prstGeom prst="rect">
            <a:avLst/>
          </a:prstGeom>
        </p:spPr>
      </p:pic>
      <p:pic>
        <p:nvPicPr>
          <p:cNvPr id="27" name="Kép 26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DFB06989-8ADE-3A45-C030-E5B2915AF1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050" y="0"/>
            <a:ext cx="4337049" cy="11308141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7153718D-98E6-F7AB-A928-72E860EA8CA4}"/>
              </a:ext>
            </a:extLst>
          </p:cNvPr>
          <p:cNvSpPr txBox="1"/>
          <p:nvPr/>
        </p:nvSpPr>
        <p:spPr>
          <a:xfrm>
            <a:off x="1792464" y="91908"/>
            <a:ext cx="10287000" cy="108555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5"/>
              </a:spcBef>
            </a:pPr>
            <a:r>
              <a:rPr lang="hu-HU" sz="6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Legfontosabb fogalmak</a:t>
            </a:r>
            <a:endParaRPr sz="60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44CD0EE-27AC-B9E8-A362-A8EBF6699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5533" y="2682886"/>
            <a:ext cx="2901671" cy="5766522"/>
          </a:xfrm>
          <a:prstGeom prst="rect">
            <a:avLst/>
          </a:prstGeom>
        </p:spPr>
      </p:pic>
      <p:pic>
        <p:nvPicPr>
          <p:cNvPr id="17" name="object 24">
            <a:extLst>
              <a:ext uri="{FF2B5EF4-FFF2-40B4-BE49-F238E27FC236}">
                <a16:creationId xmlns:a16="http://schemas.microsoft.com/office/drawing/2014/main" id="{55E2CDC8-2176-F44B-A3FD-CD75758907B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2" name="object 18">
            <a:extLst>
              <a:ext uri="{FF2B5EF4-FFF2-40B4-BE49-F238E27FC236}">
                <a16:creationId xmlns:a16="http://schemas.microsoft.com/office/drawing/2014/main" id="{7A61E423-CE57-2343-704B-07333457B67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3" name="Kép 2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59202648-A942-72F2-1E24-3A7B67A63E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AADC3411-CDF4-905C-2A5A-17253E29764C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Legfontosabb fogalmak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5" name="Ábra 24">
            <a:extLst>
              <a:ext uri="{FF2B5EF4-FFF2-40B4-BE49-F238E27FC236}">
                <a16:creationId xmlns:a16="http://schemas.microsoft.com/office/drawing/2014/main" id="{6B165367-334B-0042-06C7-7484FE894F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6" name="object 27">
            <a:extLst>
              <a:ext uri="{FF2B5EF4-FFF2-40B4-BE49-F238E27FC236}">
                <a16:creationId xmlns:a16="http://schemas.microsoft.com/office/drawing/2014/main" id="{30D3EEB9-4115-3109-DEC8-FEF3890A959B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5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3BC81093-4271-F072-33F7-F08E43CC3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8044" y="1920875"/>
            <a:ext cx="354702" cy="354702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70934139-B24C-F86E-9686-18C413360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3900" y="8600513"/>
            <a:ext cx="354702" cy="35470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4C160D7-BC9F-B6A3-FCCE-05E59103D3C2}"/>
              </a:ext>
            </a:extLst>
          </p:cNvPr>
          <p:cNvSpPr txBox="1"/>
          <p:nvPr/>
        </p:nvSpPr>
        <p:spPr>
          <a:xfrm>
            <a:off x="2470321" y="1776600"/>
            <a:ext cx="1310553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E223A"/>
                </a:solidFill>
              </a:rPr>
              <a:t>Hálózati és információs rendszer</a:t>
            </a:r>
          </a:p>
          <a:p>
            <a:pPr lvl="1" algn="just"/>
            <a:r>
              <a:rPr lang="hu-HU" sz="2400" b="1" dirty="0">
                <a:solidFill>
                  <a:srgbClr val="0E223A"/>
                </a:solidFill>
              </a:rPr>
              <a:t>a)	elektronikus hírközlő hálózat</a:t>
            </a:r>
            <a:r>
              <a:rPr lang="hu-HU" sz="3200" b="1" dirty="0">
                <a:solidFill>
                  <a:srgbClr val="0E223A"/>
                </a:solidFill>
              </a:rPr>
              <a:t>: </a:t>
            </a:r>
            <a:r>
              <a:rPr lang="hu-HU" sz="2400" b="1" dirty="0">
                <a:solidFill>
                  <a:srgbClr val="0E223A"/>
                </a:solidFill>
              </a:rPr>
              <a:t>olyan átviteli rendszerek összessége – függetlenül attól, hogy állandó infrastruktúrán 	vagy központi adminisztratív kapacitáselosztáson alapul – és adott esetben kapcsoló vagy útválasztó eszközök, 	valamint egyéb 	erőforrások – ideértve a nem aktív hálózati elemeket is –, amelyek jelek továbbítását teszik lehetővé a 	vezetéken, 	rádióhullámon, optikai vagy egyéb elektromágneses úton, beleértve a műholdas hálózatokat, az 	állandóhelyű (vonal- és 	csomagkapcsolt, beleértve az Internetet) és mozgó hálózatokat, az elektromos 	vezetékrendszereket, annyiban, amennyiben 	azokat jelek továbbítására használják, a rádióműsor- és 	televízióműsor-terjesztő hálózatokat, valamint a kábeltelevízió-	hálózatokat, a továbbított információtípusra való tekintet 	nélkül;</a:t>
            </a:r>
          </a:p>
          <a:p>
            <a:pPr algn="just"/>
            <a:r>
              <a:rPr lang="hu-HU" sz="2400" b="1" dirty="0">
                <a:solidFill>
                  <a:srgbClr val="0E223A"/>
                </a:solidFill>
              </a:rPr>
              <a:t>b)	minden olyan eszköz vagy egymással összekapcsolt vagy kapcsolatban álló eszközök csoportja, amelyek közül egy 	vagy 	több valamely program alapján digitális adatok automatikus kezelését végzi; vagy</a:t>
            </a:r>
          </a:p>
          <a:p>
            <a:pPr algn="just"/>
            <a:r>
              <a:rPr lang="hu-HU" sz="2400" b="1" dirty="0">
                <a:solidFill>
                  <a:srgbClr val="0E223A"/>
                </a:solidFill>
              </a:rPr>
              <a:t>c) 	az a) és b) pontban szereplő elemek által működésük, használatuk, védelmük és karbantartásuk céljából tárolt, kezelt, 	visszakeresett vagy továbbított digitális adatok;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32184AF-1FD3-471B-3D01-DA8844898CFE}"/>
              </a:ext>
            </a:extLst>
          </p:cNvPr>
          <p:cNvSpPr txBox="1"/>
          <p:nvPr/>
        </p:nvSpPr>
        <p:spPr>
          <a:xfrm>
            <a:off x="2451910" y="8401736"/>
            <a:ext cx="131239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Interoperabilitási megoldás</a:t>
            </a:r>
          </a:p>
          <a:p>
            <a:pPr algn="just"/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határokon átnyúló interoperabilitást lehetővé tevő jogi, szervezeti, szemantikai vagy technikai követelményekre </a:t>
            </a:r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így például koncepcionális keretekre, iránymutatásokra, referenciaarchitektúrákra, műszaki előírásokra, szabványokra, szolgáltatásokra és alkalmazásokra, valamint dokumentált technikai komponensekre, így például forráskódra – </a:t>
            </a: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vonatkozó tovább felhasználható eszköz;</a:t>
            </a:r>
          </a:p>
        </p:txBody>
      </p:sp>
    </p:spTree>
    <p:extLst>
      <p:ext uri="{BB962C8B-B14F-4D97-AF65-F5344CB8AC3E}">
        <p14:creationId xmlns:p14="http://schemas.microsoft.com/office/powerpoint/2010/main" val="81139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A557DE-BC3E-5A2C-5FA9-70274A05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4">
            <a:extLst>
              <a:ext uri="{FF2B5EF4-FFF2-40B4-BE49-F238E27FC236}">
                <a16:creationId xmlns:a16="http://schemas.microsoft.com/office/drawing/2014/main" id="{E605B939-6D28-05EA-B72D-09C6E56014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501481" y="10022975"/>
            <a:ext cx="45719" cy="77947"/>
          </a:xfrm>
          <a:prstGeom prst="rect">
            <a:avLst/>
          </a:prstGeom>
        </p:spPr>
      </p:pic>
      <p:pic>
        <p:nvPicPr>
          <p:cNvPr id="21" name="Kép 20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F2DDCF1C-77D6-43E4-2722-7FF7D69165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0" y="0"/>
            <a:ext cx="5403849" cy="11308141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927E02DC-E033-05DC-E1D9-DFCB400720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275" y="10318803"/>
            <a:ext cx="980073" cy="324430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662E375C-8451-809F-CA06-2773E0DD662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sp>
        <p:nvSpPr>
          <p:cNvPr id="28" name="object 7">
            <a:extLst>
              <a:ext uri="{FF2B5EF4-FFF2-40B4-BE49-F238E27FC236}">
                <a16:creationId xmlns:a16="http://schemas.microsoft.com/office/drawing/2014/main" id="{16F5A2F7-0E48-0DCF-23A9-9DC0E5114E2A}"/>
              </a:ext>
            </a:extLst>
          </p:cNvPr>
          <p:cNvSpPr txBox="1"/>
          <p:nvPr/>
        </p:nvSpPr>
        <p:spPr>
          <a:xfrm>
            <a:off x="1441450" y="255497"/>
            <a:ext cx="15168889" cy="108555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13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6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Kinek kell értékelést készítenie?</a:t>
            </a:r>
            <a:endParaRPr sz="60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590DEBD4-9E61-50FC-837F-3564A338AC47}"/>
              </a:ext>
            </a:extLst>
          </p:cNvPr>
          <p:cNvSpPr txBox="1"/>
          <p:nvPr/>
        </p:nvSpPr>
        <p:spPr>
          <a:xfrm>
            <a:off x="2249089" y="2641720"/>
            <a:ext cx="11562033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értékelést DÁPtv. 8. § 33a. pontja szerinti közszférabeli szervezeteknek kell  készíteni, melyek a következők:</a:t>
            </a:r>
          </a:p>
          <a:p>
            <a:pPr algn="just"/>
            <a:endParaRPr lang="hu-HU" sz="24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endParaRPr lang="hu-HU" sz="28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	az állam, a regionális vagy helyi hatóságok, </a:t>
            </a:r>
          </a:p>
          <a:p>
            <a:pPr algn="just"/>
            <a:endParaRPr lang="hu-HU" sz="28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a közjogi intézmények </a:t>
            </a:r>
          </a:p>
          <a:p>
            <a:pPr algn="just"/>
            <a:endParaRPr lang="hu-HU" sz="28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egy vagy több ilyen hatóság, illetve közjogi intézmény által 		létrehozott 	társulások</a:t>
            </a:r>
          </a:p>
          <a:p>
            <a:pPr algn="just"/>
            <a:endParaRPr lang="hu-HU" sz="28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a 9. § (2) bekezdése szerinti digitális szolgáltatás nyújtására 		köteles szervek</a:t>
            </a:r>
          </a:p>
          <a:p>
            <a:pPr algn="just"/>
            <a:r>
              <a:rPr lang="hu-HU" sz="28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pPr algn="just"/>
            <a:r>
              <a:rPr lang="hu-HU" sz="24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2351747-A166-4B11-5017-C90B96931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6974" y="2941419"/>
            <a:ext cx="4350399" cy="5978356"/>
          </a:xfrm>
          <a:prstGeom prst="rect">
            <a:avLst/>
          </a:prstGeom>
        </p:spPr>
      </p:pic>
      <p:pic>
        <p:nvPicPr>
          <p:cNvPr id="11" name="object 24">
            <a:extLst>
              <a:ext uri="{FF2B5EF4-FFF2-40B4-BE49-F238E27FC236}">
                <a16:creationId xmlns:a16="http://schemas.microsoft.com/office/drawing/2014/main" id="{6F4FB631-96D1-5BD5-FA63-BBEA5A1277F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2" name="object 18">
            <a:extLst>
              <a:ext uri="{FF2B5EF4-FFF2-40B4-BE49-F238E27FC236}">
                <a16:creationId xmlns:a16="http://schemas.microsoft.com/office/drawing/2014/main" id="{C269591C-5D04-91E3-E4E1-DA15963A421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3" name="Kép 1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E4782E7F-5501-04EA-528C-CD25CC5E26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1648D67A-0EC7-1B78-0E59-240F4568D0D1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Kinek kell értékelést készítenie?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ADFCCD6B-5D05-38B7-5C2F-876F12866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16" name="object 27">
            <a:extLst>
              <a:ext uri="{FF2B5EF4-FFF2-40B4-BE49-F238E27FC236}">
                <a16:creationId xmlns:a16="http://schemas.microsoft.com/office/drawing/2014/main" id="{F77695F5-3997-F0E4-AD8C-F85F79D30283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6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Ábra 16">
            <a:extLst>
              <a:ext uri="{FF2B5EF4-FFF2-40B4-BE49-F238E27FC236}">
                <a16:creationId xmlns:a16="http://schemas.microsoft.com/office/drawing/2014/main" id="{E1E9F374-2E3F-E9CE-F0CF-5B830CD142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0250" y="4800662"/>
            <a:ext cx="354702" cy="354702"/>
          </a:xfrm>
          <a:prstGeom prst="rect">
            <a:avLst/>
          </a:prstGeom>
        </p:spPr>
      </p:pic>
      <p:pic>
        <p:nvPicPr>
          <p:cNvPr id="18" name="Ábra 17">
            <a:extLst>
              <a:ext uri="{FF2B5EF4-FFF2-40B4-BE49-F238E27FC236}">
                <a16:creationId xmlns:a16="http://schemas.microsoft.com/office/drawing/2014/main" id="{9979F713-ADAA-5A62-9601-BB9E3B27E7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60298" y="7433744"/>
            <a:ext cx="354702" cy="354702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E1E9A68-D940-1F29-5862-BB05335EB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0250" y="6133075"/>
            <a:ext cx="354702" cy="354702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CC3CB241-6F2F-E79A-16FC-067C54BA0A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0250" y="9089115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6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2B5DAE-A58E-7B7D-8F09-FEA59299B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23">
            <a:extLst>
              <a:ext uri="{FF2B5EF4-FFF2-40B4-BE49-F238E27FC236}">
                <a16:creationId xmlns:a16="http://schemas.microsoft.com/office/drawing/2014/main" id="{8E919170-4124-BFE4-4ED6-661B92E96F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275" y="10318803"/>
            <a:ext cx="980073" cy="324430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A3443889-0D2F-7823-9EC7-3A71F86D45D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sp>
        <p:nvSpPr>
          <p:cNvPr id="28" name="object 7">
            <a:extLst>
              <a:ext uri="{FF2B5EF4-FFF2-40B4-BE49-F238E27FC236}">
                <a16:creationId xmlns:a16="http://schemas.microsoft.com/office/drawing/2014/main" id="{65330ADA-B3EF-390A-0211-7A9D2A3B85B7}"/>
              </a:ext>
            </a:extLst>
          </p:cNvPr>
          <p:cNvSpPr txBox="1"/>
          <p:nvPr/>
        </p:nvSpPr>
        <p:spPr>
          <a:xfrm>
            <a:off x="4815237" y="272694"/>
            <a:ext cx="13435707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Mikor kell interoperabilitási értékelést készíteni?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99764C5-B7BA-FD92-DE23-9BF484EBF32A}"/>
              </a:ext>
            </a:extLst>
          </p:cNvPr>
          <p:cNvSpPr txBox="1"/>
          <p:nvPr/>
        </p:nvSpPr>
        <p:spPr>
          <a:xfrm>
            <a:off x="2735926" y="1599087"/>
            <a:ext cx="46570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válaszadásban a következő kérdések segítenek: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	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Nyolcszög 6">
            <a:extLst>
              <a:ext uri="{FF2B5EF4-FFF2-40B4-BE49-F238E27FC236}">
                <a16:creationId xmlns:a16="http://schemas.microsoft.com/office/drawing/2014/main" id="{D927F32F-B4CB-8901-10A8-3A3642713A28}"/>
              </a:ext>
            </a:extLst>
          </p:cNvPr>
          <p:cNvSpPr/>
          <p:nvPr/>
        </p:nvSpPr>
        <p:spPr>
          <a:xfrm>
            <a:off x="13049154" y="2067904"/>
            <a:ext cx="2277719" cy="108133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Belső saját szervezeti ügymenetet érintő döntés</a:t>
            </a:r>
          </a:p>
        </p:txBody>
      </p:sp>
      <p:sp>
        <p:nvSpPr>
          <p:cNvPr id="8" name="Nyolcszög 7">
            <a:extLst>
              <a:ext uri="{FF2B5EF4-FFF2-40B4-BE49-F238E27FC236}">
                <a16:creationId xmlns:a16="http://schemas.microsoft.com/office/drawing/2014/main" id="{9D730A7D-FF78-BE21-3AF0-DB08CF66B52C}"/>
              </a:ext>
            </a:extLst>
          </p:cNvPr>
          <p:cNvSpPr/>
          <p:nvPr/>
        </p:nvSpPr>
        <p:spPr>
          <a:xfrm>
            <a:off x="15766578" y="1977873"/>
            <a:ext cx="3429472" cy="2152509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közszolgáltatás nyújtásához nincs  szükség  hálózatok vagy információs rendszerek révén megvalósuló interakciókra a felsorolt szervek esetében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Nyolcszög 8">
            <a:extLst>
              <a:ext uri="{FF2B5EF4-FFF2-40B4-BE49-F238E27FC236}">
                <a16:creationId xmlns:a16="http://schemas.microsoft.com/office/drawing/2014/main" id="{36F803C1-A8A3-0105-F9FD-B49158932BEC}"/>
              </a:ext>
            </a:extLst>
          </p:cNvPr>
          <p:cNvSpPr/>
          <p:nvPr/>
        </p:nvSpPr>
        <p:spPr>
          <a:xfrm>
            <a:off x="14305168" y="8831794"/>
            <a:ext cx="2209800" cy="1981199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Már értékelt követelményt tartalmazó döntés</a:t>
            </a:r>
          </a:p>
        </p:txBody>
      </p:sp>
      <p:sp>
        <p:nvSpPr>
          <p:cNvPr id="10" name="Nyolcszög 9">
            <a:extLst>
              <a:ext uri="{FF2B5EF4-FFF2-40B4-BE49-F238E27FC236}">
                <a16:creationId xmlns:a16="http://schemas.microsoft.com/office/drawing/2014/main" id="{50D18AFC-29D6-AD1F-D09E-77196CC84B30}"/>
              </a:ext>
            </a:extLst>
          </p:cNvPr>
          <p:cNvSpPr/>
          <p:nvPr/>
        </p:nvSpPr>
        <p:spPr>
          <a:xfrm rot="2242972">
            <a:off x="10991730" y="2721315"/>
            <a:ext cx="2711245" cy="1081338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Nem kötelező követelménnyel járó döntés </a:t>
            </a:r>
          </a:p>
        </p:txBody>
      </p:sp>
      <p:sp>
        <p:nvSpPr>
          <p:cNvPr id="13" name="Nyolcszög 12">
            <a:extLst>
              <a:ext uri="{FF2B5EF4-FFF2-40B4-BE49-F238E27FC236}">
                <a16:creationId xmlns:a16="http://schemas.microsoft.com/office/drawing/2014/main" id="{F321A7BB-CD87-3B5F-3068-B4364354A4C9}"/>
              </a:ext>
            </a:extLst>
          </p:cNvPr>
          <p:cNvSpPr/>
          <p:nvPr/>
        </p:nvSpPr>
        <p:spPr>
          <a:xfrm>
            <a:off x="9506429" y="7572727"/>
            <a:ext cx="3471848" cy="1981199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Nem másik közigazgatási szervnek, uniós szervnek, illetve természetes vagy jogi személynek 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nyújtjani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kívánt szolgáltatás az EU-ban</a:t>
            </a:r>
          </a:p>
        </p:txBody>
      </p:sp>
      <p:sp>
        <p:nvSpPr>
          <p:cNvPr id="14" name="Nyolcszög 13">
            <a:extLst>
              <a:ext uri="{FF2B5EF4-FFF2-40B4-BE49-F238E27FC236}">
                <a16:creationId xmlns:a16="http://schemas.microsoft.com/office/drawing/2014/main" id="{6169F5D4-EB08-4EBB-A274-7A048FA994A5}"/>
              </a:ext>
            </a:extLst>
          </p:cNvPr>
          <p:cNvSpPr/>
          <p:nvPr/>
        </p:nvSpPr>
        <p:spPr>
          <a:xfrm>
            <a:off x="13128192" y="5728675"/>
            <a:ext cx="3922754" cy="2620764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 interoperabilitási értékelés elvégzése csak akkor kötelező, ha 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közszférabeli szervezetek vagy uniós 	szervezetek 	által,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más közszférabeli szervezeteknek vagy       	uniós szervezeteknek nyújtott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határokon átnyúló interakciót érintő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közszolgáltatáshoz kapcsolódó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kötelező érvényű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követelmény még változhat.</a:t>
            </a:r>
          </a:p>
        </p:txBody>
      </p:sp>
      <p:sp>
        <p:nvSpPr>
          <p:cNvPr id="16" name="Nyolcszög 15">
            <a:extLst>
              <a:ext uri="{FF2B5EF4-FFF2-40B4-BE49-F238E27FC236}">
                <a16:creationId xmlns:a16="http://schemas.microsoft.com/office/drawing/2014/main" id="{E67D0918-956D-32B2-6CC0-1D80A9DDD941}"/>
              </a:ext>
            </a:extLst>
          </p:cNvPr>
          <p:cNvSpPr/>
          <p:nvPr/>
        </p:nvSpPr>
        <p:spPr>
          <a:xfrm rot="1742986">
            <a:off x="8954689" y="3591975"/>
            <a:ext cx="3974459" cy="1981199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Nem uniós vagy közszférabeli szervezetek által nyújtott digitális közszolgáltatásra vonatkozó követelménnyel kapcsolatos döntés </a:t>
            </a:r>
          </a:p>
        </p:txBody>
      </p:sp>
      <p:sp>
        <p:nvSpPr>
          <p:cNvPr id="20" name="Nyolcszög 19">
            <a:extLst>
              <a:ext uri="{FF2B5EF4-FFF2-40B4-BE49-F238E27FC236}">
                <a16:creationId xmlns:a16="http://schemas.microsoft.com/office/drawing/2014/main" id="{8139DD5D-9B7F-2D25-3F5F-3E50B3615DF9}"/>
              </a:ext>
            </a:extLst>
          </p:cNvPr>
          <p:cNvSpPr/>
          <p:nvPr/>
        </p:nvSpPr>
        <p:spPr>
          <a:xfrm rot="18610406">
            <a:off x="12093818" y="9388530"/>
            <a:ext cx="2277719" cy="108133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Belső festést érintő döntés</a:t>
            </a:r>
          </a:p>
        </p:txBody>
      </p:sp>
      <p:sp>
        <p:nvSpPr>
          <p:cNvPr id="21" name="Nyolcszög 20">
            <a:extLst>
              <a:ext uri="{FF2B5EF4-FFF2-40B4-BE49-F238E27FC236}">
                <a16:creationId xmlns:a16="http://schemas.microsoft.com/office/drawing/2014/main" id="{92906EF0-46D6-E9F5-0D1D-31F235A05AAB}"/>
              </a:ext>
            </a:extLst>
          </p:cNvPr>
          <p:cNvSpPr/>
          <p:nvPr/>
        </p:nvSpPr>
        <p:spPr>
          <a:xfrm>
            <a:off x="10237505" y="6355539"/>
            <a:ext cx="2277719" cy="108133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Belső saját foglalkoztatottakat érintő döntés</a:t>
            </a:r>
          </a:p>
        </p:txBody>
      </p:sp>
      <p:sp>
        <p:nvSpPr>
          <p:cNvPr id="22" name="Nyolcszög 21">
            <a:extLst>
              <a:ext uri="{FF2B5EF4-FFF2-40B4-BE49-F238E27FC236}">
                <a16:creationId xmlns:a16="http://schemas.microsoft.com/office/drawing/2014/main" id="{FDB1D4B6-49AC-208A-35F8-5BE60FB00EB8}"/>
              </a:ext>
            </a:extLst>
          </p:cNvPr>
          <p:cNvSpPr/>
          <p:nvPr/>
        </p:nvSpPr>
        <p:spPr>
          <a:xfrm rot="18610406">
            <a:off x="17454309" y="5087666"/>
            <a:ext cx="2277719" cy="108133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Belső irattárat érintő döntés</a:t>
            </a:r>
          </a:p>
        </p:txBody>
      </p:sp>
      <p:sp>
        <p:nvSpPr>
          <p:cNvPr id="29" name="Nyolcszög 28">
            <a:extLst>
              <a:ext uri="{FF2B5EF4-FFF2-40B4-BE49-F238E27FC236}">
                <a16:creationId xmlns:a16="http://schemas.microsoft.com/office/drawing/2014/main" id="{50EF7CAD-09A0-1348-9D53-4D764C40F75A}"/>
              </a:ext>
            </a:extLst>
          </p:cNvPr>
          <p:cNvSpPr/>
          <p:nvPr/>
        </p:nvSpPr>
        <p:spPr>
          <a:xfrm rot="604710">
            <a:off x="13873887" y="4072069"/>
            <a:ext cx="2277719" cy="108133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Belső leltározást érintő döntés</a:t>
            </a:r>
          </a:p>
        </p:txBody>
      </p:sp>
      <p:sp>
        <p:nvSpPr>
          <p:cNvPr id="36" name="Nyolcszög 35">
            <a:extLst>
              <a:ext uri="{FF2B5EF4-FFF2-40B4-BE49-F238E27FC236}">
                <a16:creationId xmlns:a16="http://schemas.microsoft.com/office/drawing/2014/main" id="{82095A11-0B5B-BC07-F302-83865B3CA182}"/>
              </a:ext>
            </a:extLst>
          </p:cNvPr>
          <p:cNvSpPr/>
          <p:nvPr/>
        </p:nvSpPr>
        <p:spPr>
          <a:xfrm rot="18610406">
            <a:off x="17110552" y="8567391"/>
            <a:ext cx="2277719" cy="108133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Belső vízigénylést érintő döntés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0C766693-CC66-E227-BB76-777965552858}"/>
              </a:ext>
            </a:extLst>
          </p:cNvPr>
          <p:cNvSpPr txBox="1"/>
          <p:nvPr/>
        </p:nvSpPr>
        <p:spPr>
          <a:xfrm>
            <a:off x="2488370" y="5016711"/>
            <a:ext cx="5510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Olyan folyamatban vesz részt, amely más szervekre nézve is kötelező követelményeket határoz meg? (pl. jogalkotási folyamat, közbeszerzési eljárás, rendszer tervezés). A követelményekről még dönteni kell?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	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975609D2-0439-E95D-2CA3-7326C5AED556}"/>
              </a:ext>
            </a:extLst>
          </p:cNvPr>
          <p:cNvSpPr txBox="1"/>
          <p:nvPr/>
        </p:nvSpPr>
        <p:spPr>
          <a:xfrm>
            <a:off x="3114744" y="5475073"/>
            <a:ext cx="4721797" cy="20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Kötelező erejű-e a döntés követelménye? (azaz valami, ami korlátozza a másokra hagyott választási lehetőségeket)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F0AF2831-7613-4219-5551-A6BA7123F678}"/>
              </a:ext>
            </a:extLst>
          </p:cNvPr>
          <p:cNvSpPr txBox="1"/>
          <p:nvPr/>
        </p:nvSpPr>
        <p:spPr>
          <a:xfrm>
            <a:off x="3106512" y="5397407"/>
            <a:ext cx="4721797" cy="20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kötelező követelmény uniós szervek vagy közszférabeli szervezetek által nyújtott digitális közszolgáltatásra vonatkozik?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35FAEFAE-AE63-474A-2384-DD952A4C933E}"/>
              </a:ext>
            </a:extLst>
          </p:cNvPr>
          <p:cNvSpPr txBox="1"/>
          <p:nvPr/>
        </p:nvSpPr>
        <p:spPr>
          <a:xfrm>
            <a:off x="2577447" y="4779508"/>
            <a:ext cx="4721797" cy="243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digitális közszolgáltatást egy másik közigazgatási szervnek, uniós szervnek, illetve természetes vagy jogi személynek nyújtják az EU-ban?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6F8546D2-EB07-AD1D-71A5-091DB0AC2CFA}"/>
              </a:ext>
            </a:extLst>
          </p:cNvPr>
          <p:cNvSpPr txBox="1"/>
          <p:nvPr/>
        </p:nvSpPr>
        <p:spPr>
          <a:xfrm>
            <a:off x="2535582" y="4493888"/>
            <a:ext cx="5331245" cy="361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 érintett digitális közszolgáltatás nyújtásához szükség van-e hálózatok vagy információs rendszerek révén megvalósuló interakciókra: a) a tagállamok határain átnyúló közigazgatási szervek között; b) uniós szervezetek között; vagy c) uniós szervezetek és közszférabeli szervezetek között?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CEBBC610-7A3C-649E-C319-433F436AEBB9}"/>
              </a:ext>
            </a:extLst>
          </p:cNvPr>
          <p:cNvSpPr txBox="1"/>
          <p:nvPr/>
        </p:nvSpPr>
        <p:spPr>
          <a:xfrm>
            <a:off x="2553652" y="5520341"/>
            <a:ext cx="4721797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Ez az első alkalom, hogy értékelik ezt a kötelező követelményt?</a:t>
            </a:r>
          </a:p>
        </p:txBody>
      </p:sp>
      <p:sp>
        <p:nvSpPr>
          <p:cNvPr id="43" name="Nyolcszög 42">
            <a:extLst>
              <a:ext uri="{FF2B5EF4-FFF2-40B4-BE49-F238E27FC236}">
                <a16:creationId xmlns:a16="http://schemas.microsoft.com/office/drawing/2014/main" id="{63E32120-D6E1-A78A-6E3C-3FCF108B4E67}"/>
              </a:ext>
            </a:extLst>
          </p:cNvPr>
          <p:cNvSpPr/>
          <p:nvPr/>
        </p:nvSpPr>
        <p:spPr>
          <a:xfrm>
            <a:off x="3373361" y="2048820"/>
            <a:ext cx="15137113" cy="7896015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Az interoperabilitási értékelés elvégzése csak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akkor kötelező, ha 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	közszférabeli szervezetek vagy 	uniós 			 	szervezetek 	által,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	más közszférabeli szervezeteknek 	vagy       			uniós 	szervezeteknek 	nyújtott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	határokon átnyúló interakciót 	érintő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	közszolgáltatáshoz kapcsolódó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	kötelező érvényű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rgbClr val="0E223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kumimoji="0" lang="hu-HU" sz="4000" b="1" i="0" u="none" strike="noStrike" kern="0" cap="none" spc="0" normalizeH="0" baseline="0" noProof="0" dirty="0">
                <a:ln>
                  <a:noFill/>
                </a:ln>
                <a:solidFill>
                  <a:srgbClr val="0E223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követelmény még változhat.</a:t>
            </a:r>
          </a:p>
        </p:txBody>
      </p:sp>
      <p:pic>
        <p:nvPicPr>
          <p:cNvPr id="11" name="object 14">
            <a:extLst>
              <a:ext uri="{FF2B5EF4-FFF2-40B4-BE49-F238E27FC236}">
                <a16:creationId xmlns:a16="http://schemas.microsoft.com/office/drawing/2014/main" id="{6EDFC007-B38A-F88E-8915-3345B35B958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9209112" flipH="1">
            <a:off x="19642317" y="9976537"/>
            <a:ext cx="45719" cy="77947"/>
          </a:xfrm>
          <a:prstGeom prst="rect">
            <a:avLst/>
          </a:prstGeom>
        </p:spPr>
      </p:pic>
      <p:pic>
        <p:nvPicPr>
          <p:cNvPr id="12" name="object 24">
            <a:extLst>
              <a:ext uri="{FF2B5EF4-FFF2-40B4-BE49-F238E27FC236}">
                <a16:creationId xmlns:a16="http://schemas.microsoft.com/office/drawing/2014/main" id="{B9E69C2A-F042-3573-23AB-DBE7F0F349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5" name="object 24">
            <a:extLst>
              <a:ext uri="{FF2B5EF4-FFF2-40B4-BE49-F238E27FC236}">
                <a16:creationId xmlns:a16="http://schemas.microsoft.com/office/drawing/2014/main" id="{09DEE51E-CFE2-4EEE-4CFE-62BE1D1AB1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7" name="object 18">
            <a:extLst>
              <a:ext uri="{FF2B5EF4-FFF2-40B4-BE49-F238E27FC236}">
                <a16:creationId xmlns:a16="http://schemas.microsoft.com/office/drawing/2014/main" id="{20F328BA-F141-C0A3-58D6-825CE0B251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8" name="Kép 17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1F7490A7-5620-DB4E-8E00-D2498EC2592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07E0EF2C-86A3-FB3F-F430-64E8C7181EDB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főbb kérdései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31" name="Ábra 30">
            <a:extLst>
              <a:ext uri="{FF2B5EF4-FFF2-40B4-BE49-F238E27FC236}">
                <a16:creationId xmlns:a16="http://schemas.microsoft.com/office/drawing/2014/main" id="{C3577C30-A16B-F5C3-489C-BBC8EA164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32" name="object 27">
            <a:extLst>
              <a:ext uri="{FF2B5EF4-FFF2-40B4-BE49-F238E27FC236}">
                <a16:creationId xmlns:a16="http://schemas.microsoft.com/office/drawing/2014/main" id="{BC7CF59E-5568-CA25-581A-07B03322016C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7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9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3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3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3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2" presetID="3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2" presetID="3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8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9" grpId="0" animBg="1"/>
      <p:bldP spid="36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4B6F35-DB85-A386-DB83-271CF6DA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F9E46E06-6AC2-DD09-3D3A-74DD5041580E}"/>
              </a:ext>
            </a:extLst>
          </p:cNvPr>
          <p:cNvSpPr txBox="1"/>
          <p:nvPr/>
        </p:nvSpPr>
        <p:spPr>
          <a:xfrm>
            <a:off x="7041513" y="335202"/>
            <a:ext cx="6009442" cy="477887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6000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lang="hu-HU" sz="30000" dirty="0">
                <a:solidFill>
                  <a:srgbClr val="0E223A"/>
                </a:solidFill>
                <a:latin typeface="Montserrat-Medium"/>
                <a:cs typeface="Montserrat-Medium"/>
              </a:rPr>
              <a:t>DE</a:t>
            </a:r>
            <a:endParaRPr sz="30000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59FFC1F-B7AC-AA95-1E32-2803C7EC8079}"/>
              </a:ext>
            </a:extLst>
          </p:cNvPr>
          <p:cNvSpPr txBox="1"/>
          <p:nvPr/>
        </p:nvSpPr>
        <p:spPr>
          <a:xfrm>
            <a:off x="2889250" y="6797675"/>
            <a:ext cx="15172172" cy="2932213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5"/>
              </a:spcBef>
            </a:pPr>
            <a:r>
              <a:rPr lang="hu-HU" sz="13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hu-HU" sz="6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Bizonyos esetekben fontos az interoperabilitási értékelés önkéntes elkészítése akkor is, ha az nem kötelező</a:t>
            </a:r>
            <a:endParaRPr sz="60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object 24">
            <a:extLst>
              <a:ext uri="{FF2B5EF4-FFF2-40B4-BE49-F238E27FC236}">
                <a16:creationId xmlns:a16="http://schemas.microsoft.com/office/drawing/2014/main" id="{26FF83BA-6234-DF0F-E64B-B511BBF1EA2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5" name="object 24">
            <a:extLst>
              <a:ext uri="{FF2B5EF4-FFF2-40B4-BE49-F238E27FC236}">
                <a16:creationId xmlns:a16="http://schemas.microsoft.com/office/drawing/2014/main" id="{16DA0D58-093C-E9D3-7085-8764F0C8888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7" name="object 18">
            <a:extLst>
              <a:ext uri="{FF2B5EF4-FFF2-40B4-BE49-F238E27FC236}">
                <a16:creationId xmlns:a16="http://schemas.microsoft.com/office/drawing/2014/main" id="{53D4D008-45EB-AB7D-275F-7810B807DC3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18" name="Kép 17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7EA6503E-6000-E7F9-FE91-0AAC1DF33FD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0EB07BBA-EA73-5275-ADD3-9163E547766A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főbb kérdései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C60559D5-2505-7ECA-35DE-58A88C119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1" name="object 27">
            <a:extLst>
              <a:ext uri="{FF2B5EF4-FFF2-40B4-BE49-F238E27FC236}">
                <a16:creationId xmlns:a16="http://schemas.microsoft.com/office/drawing/2014/main" id="{04CBAA8B-4C76-6050-F0CC-9C2113E0CAA1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8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ash/>
        <p:sndAc>
          <p:stSnd>
            <p:snd r:embed="rId3" name="chimes.wav"/>
          </p:stSnd>
        </p:sndAc>
      </p:transition>
    </mc:Choice>
    <mc:Fallback xmlns="">
      <p:transition spd="slow" advClick="0" advTm="5000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DA0A6D-B37D-DFFF-16C7-48C1193FE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4">
            <a:extLst>
              <a:ext uri="{FF2B5EF4-FFF2-40B4-BE49-F238E27FC236}">
                <a16:creationId xmlns:a16="http://schemas.microsoft.com/office/drawing/2014/main" id="{526BAF37-B9FC-C5F8-3362-79D0443396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9209112" flipH="1">
            <a:off x="19340562" y="9723578"/>
            <a:ext cx="45719" cy="77947"/>
          </a:xfrm>
          <a:prstGeom prst="rect">
            <a:avLst/>
          </a:prstGeom>
        </p:spPr>
      </p:pic>
      <p:pic>
        <p:nvPicPr>
          <p:cNvPr id="32" name="Kép 31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B423E4DF-0E89-9AC1-9608-CBA8E4BE1B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031" y="0"/>
            <a:ext cx="4852068" cy="11308141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95719A4C-B2E2-F4F2-482D-FBCF844C6765}"/>
              </a:ext>
            </a:extLst>
          </p:cNvPr>
          <p:cNvSpPr txBox="1"/>
          <p:nvPr/>
        </p:nvSpPr>
        <p:spPr>
          <a:xfrm>
            <a:off x="5099050" y="4459343"/>
            <a:ext cx="9391026" cy="493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Új feladatok meghatározása a hatóságok számára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Változások az információk közzétételében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információszerzési jog változásai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közszolgáltatás nyújtás új módjának tervezése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33E9C87-DEAE-F279-5AE4-53DCD8C46EC6}"/>
              </a:ext>
            </a:extLst>
          </p:cNvPr>
          <p:cNvSpPr txBox="1"/>
          <p:nvPr/>
        </p:nvSpPr>
        <p:spPr>
          <a:xfrm>
            <a:off x="2051050" y="287913"/>
            <a:ext cx="13182600" cy="839332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hu-HU" sz="44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Fontos az önkéntes interoperabilitási értékelés is!</a:t>
            </a:r>
            <a:endParaRPr sz="44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3B88BC1B-A268-4034-F4E3-C86F222A49EE}"/>
              </a:ext>
            </a:extLst>
          </p:cNvPr>
          <p:cNvSpPr txBox="1"/>
          <p:nvPr/>
        </p:nvSpPr>
        <p:spPr>
          <a:xfrm>
            <a:off x="2051050" y="2110415"/>
            <a:ext cx="12954000" cy="1365758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lang="hu-HU" sz="28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 alábbi esetekben különösen fontos a döntések meghozatala előtt interoperábilis értékelést készíteni annak ellenére, hogy az nem kötelező annak érdekében, hogy jó megoldások szülessenek:</a:t>
            </a:r>
            <a:endParaRPr sz="2800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5934C05C-A8B3-37A9-E502-D41800517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745" y="2110415"/>
            <a:ext cx="4334639" cy="7200446"/>
          </a:xfrm>
          <a:prstGeom prst="rect">
            <a:avLst/>
          </a:prstGeom>
        </p:spPr>
      </p:pic>
      <p:pic>
        <p:nvPicPr>
          <p:cNvPr id="17" name="object 24">
            <a:extLst>
              <a:ext uri="{FF2B5EF4-FFF2-40B4-BE49-F238E27FC236}">
                <a16:creationId xmlns:a16="http://schemas.microsoft.com/office/drawing/2014/main" id="{1CA877CC-F066-EF4D-7F51-6FE02F5DD9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1" name="object 24">
            <a:extLst>
              <a:ext uri="{FF2B5EF4-FFF2-40B4-BE49-F238E27FC236}">
                <a16:creationId xmlns:a16="http://schemas.microsoft.com/office/drawing/2014/main" id="{C5A05D7F-9E05-E077-19F3-12152A0FF8A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3" name="object 18">
            <a:extLst>
              <a:ext uri="{FF2B5EF4-FFF2-40B4-BE49-F238E27FC236}">
                <a16:creationId xmlns:a16="http://schemas.microsoft.com/office/drawing/2014/main" id="{1E06E275-A849-DAC0-F4BD-5F221AB9BBB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4608" y="10231037"/>
            <a:ext cx="209250" cy="441960"/>
          </a:xfrm>
          <a:prstGeom prst="rect">
            <a:avLst/>
          </a:prstGeom>
        </p:spPr>
      </p:pic>
      <p:pic>
        <p:nvPicPr>
          <p:cNvPr id="24" name="Kép 23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7601AEE3-7634-382E-AE48-A4866B7F00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21" y="812"/>
            <a:ext cx="1884690" cy="11308141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C1989643-C5E5-46FE-B6AF-AE9E91337905}"/>
              </a:ext>
            </a:extLst>
          </p:cNvPr>
          <p:cNvSpPr txBox="1"/>
          <p:nvPr/>
        </p:nvSpPr>
        <p:spPr>
          <a:xfrm>
            <a:off x="686973" y="432284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DMÜ.  Az interoperabilitási értékelés főbb kérdései</a:t>
            </a:r>
            <a:endParaRPr lang="hu-HU" sz="1567" dirty="0">
              <a:solidFill>
                <a:schemeClr val="bg1"/>
              </a:solidFill>
              <a:latin typeface="Segoe UI" panose="020B0502040204020203" pitchFamily="34" charset="0"/>
              <a:ea typeface="Helvetica" panose="000005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26" name="Ábra 25">
            <a:extLst>
              <a:ext uri="{FF2B5EF4-FFF2-40B4-BE49-F238E27FC236}">
                <a16:creationId xmlns:a16="http://schemas.microsoft.com/office/drawing/2014/main" id="{BBE9D735-74A8-C556-73B2-516BF90F7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21" y="8600513"/>
            <a:ext cx="589006" cy="1223321"/>
          </a:xfrm>
          <a:prstGeom prst="rect">
            <a:avLst/>
          </a:prstGeom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C34E2A38-8938-14D4-870E-F7C53FA653C5}"/>
              </a:ext>
            </a:extLst>
          </p:cNvPr>
          <p:cNvSpPr txBox="1">
            <a:spLocks/>
          </p:cNvSpPr>
          <p:nvPr/>
        </p:nvSpPr>
        <p:spPr>
          <a:xfrm>
            <a:off x="567220" y="10611312"/>
            <a:ext cx="576944" cy="254901"/>
          </a:xfrm>
          <a:prstGeom prst="rect">
            <a:avLst/>
          </a:prstGeom>
        </p:spPr>
        <p:txBody>
          <a:bodyPr vert="horz" wrap="square" lIns="0" tIns="13612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27" algn="ctr">
              <a:spcBef>
                <a:spcPts val="107"/>
              </a:spcBef>
            </a:pPr>
            <a:fld id="{81D60167-4931-47E6-BA6A-407CBD079E47}" type="slidenum">
              <a:rPr lang="hu-HU" sz="1567" spc="-4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62827" algn="ctr">
                <a:spcBef>
                  <a:spcPts val="107"/>
                </a:spcBef>
              </a:pPr>
              <a:t>9</a:t>
            </a:fld>
            <a:endParaRPr lang="hu-HU" sz="1567" spc="-4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C91D86CD-BB6A-661D-FD8F-256BBAC51C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2880" y="4548790"/>
            <a:ext cx="354702" cy="354702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FF8098FB-3178-2EA0-E5AE-EC75DAC0F0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7040" y="9021584"/>
            <a:ext cx="354702" cy="354702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47C2E807-2D09-BEF1-A20E-01E537899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2880" y="6054252"/>
            <a:ext cx="354702" cy="354702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F3E2475D-3A1D-AD95-7CF5-A14D90657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2880" y="7478476"/>
            <a:ext cx="354702" cy="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FCD318B821F9B4C9EFDB1704CB717E0" ma:contentTypeVersion="0" ma:contentTypeDescription="Új dokumentum létrehozása." ma:contentTypeScope="" ma:versionID="d6d6beb28fa582f35ae2ae2ba12607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8e1fdd3f5553ee3705308f4e11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04CBD3-990A-43AC-9FE7-F1903270233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F38DC1-5479-4034-9422-546F66109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B1EF80-5D6C-47D7-B4D4-0E8178977A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7324</TotalTime>
  <Words>1891</Words>
  <Application>Microsoft Office PowerPoint</Application>
  <PresentationFormat>Egyéni</PresentationFormat>
  <Paragraphs>228</Paragraphs>
  <Slides>18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Aptos</vt:lpstr>
      <vt:lpstr>Calibri</vt:lpstr>
      <vt:lpstr>Montserrat</vt:lpstr>
      <vt:lpstr>Montserrat-Medium</vt:lpstr>
      <vt:lpstr>Roboto</vt:lpstr>
      <vt:lpstr>Segoe UI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Karádi Nikoletta</dc:creator>
  <cp:lastModifiedBy>Kemenesné Fodor Magdolna</cp:lastModifiedBy>
  <cp:revision>164</cp:revision>
  <cp:lastPrinted>2025-03-31T08:22:36Z</cp:lastPrinted>
  <dcterms:created xsi:type="dcterms:W3CDTF">2022-11-30T13:29:16Z</dcterms:created>
  <dcterms:modified xsi:type="dcterms:W3CDTF">2025-08-14T10:58:37Z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0x010100FFCD318B821F9B4C9EFDB1704CB717E0</vt:lpwstr>
  </property>
</Properties>
</file>