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12"/>
  </p:notesMasterIdLst>
  <p:sldIdLst>
    <p:sldId id="295" r:id="rId6"/>
    <p:sldId id="260" r:id="rId7"/>
    <p:sldId id="288" r:id="rId8"/>
    <p:sldId id="289" r:id="rId9"/>
    <p:sldId id="293" r:id="rId10"/>
    <p:sldId id="269" r:id="rId11"/>
  </p:sldIdLst>
  <p:sldSz cx="20104100" cy="11309350"/>
  <p:notesSz cx="6669088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23A"/>
    <a:srgbClr val="0D1F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2736" autoAdjust="0"/>
  </p:normalViewPr>
  <p:slideViewPr>
    <p:cSldViewPr>
      <p:cViewPr varScale="1">
        <p:scale>
          <a:sx n="61" d="100"/>
          <a:sy n="61" d="100"/>
        </p:scale>
        <p:origin x="456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078" cy="497447"/>
          </a:xfrm>
          <a:prstGeom prst="rect">
            <a:avLst/>
          </a:prstGeom>
        </p:spPr>
        <p:txBody>
          <a:bodyPr vert="horz" lIns="48308" tIns="24154" rIns="48308" bIns="24154" rtlCol="0"/>
          <a:lstStyle>
            <a:lvl1pPr algn="l">
              <a:defRPr sz="6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430" y="0"/>
            <a:ext cx="2890078" cy="497447"/>
          </a:xfrm>
          <a:prstGeom prst="rect">
            <a:avLst/>
          </a:prstGeom>
        </p:spPr>
        <p:txBody>
          <a:bodyPr vert="horz" lIns="48308" tIns="24154" rIns="48308" bIns="24154" rtlCol="0"/>
          <a:lstStyle>
            <a:lvl1pPr algn="r">
              <a:defRPr sz="600"/>
            </a:lvl1pPr>
          </a:lstStyle>
          <a:p>
            <a:fld id="{7A78A526-F7E1-49F9-BB03-7A22E76BBAF6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08" tIns="24154" rIns="48308" bIns="241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699" y="4776603"/>
            <a:ext cx="5335691" cy="3909903"/>
          </a:xfrm>
          <a:prstGeom prst="rect">
            <a:avLst/>
          </a:prstGeom>
        </p:spPr>
        <p:txBody>
          <a:bodyPr vert="horz" lIns="48308" tIns="24154" rIns="48308" bIns="2415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890078" cy="497446"/>
          </a:xfrm>
          <a:prstGeom prst="rect">
            <a:avLst/>
          </a:prstGeom>
        </p:spPr>
        <p:txBody>
          <a:bodyPr vert="horz" lIns="48308" tIns="24154" rIns="48308" bIns="24154" rtlCol="0" anchor="b"/>
          <a:lstStyle>
            <a:lvl1pPr algn="l">
              <a:defRPr sz="6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430" y="9429192"/>
            <a:ext cx="2890078" cy="497446"/>
          </a:xfrm>
          <a:prstGeom prst="rect">
            <a:avLst/>
          </a:prstGeom>
        </p:spPr>
        <p:txBody>
          <a:bodyPr vert="horz" lIns="48308" tIns="24154" rIns="48308" bIns="24154" rtlCol="0" anchor="b"/>
          <a:lstStyle>
            <a:lvl1pPr algn="r">
              <a:defRPr sz="600"/>
            </a:lvl1pPr>
          </a:lstStyle>
          <a:p>
            <a:fld id="{2AA61AA1-7DF3-4FB9-8823-968BC3A0C9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5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D1DE-251C-5346-72A6-20131474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E5830CF-1710-B942-30E6-A78FCD770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1FE41BA-EBCB-FA84-A4CE-F2A1A91A9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2986"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E931EA-48C5-65C1-5E64-BB88FCF76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22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6A62F-B6CE-2D65-4A87-D284A971C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268766E1-1E55-4989-B428-6BE40B7E7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8BFA8F0-9B38-3D2E-A04F-8BD7D91F7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2986"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45E09E-8999-4A7A-86FD-150500BFA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09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C191-366D-7CC1-67FC-0DBA7E7A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0222329-3452-0CB6-492B-611B56284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8BBA9F0-7449-D5A4-7B89-1B702E32A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0CB0E9-0CA7-A5C3-169A-EDC591FE0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61AA1-7DF3-4FB9-8823-968BC3A0C9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0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84360-54E8-9AB8-1A7B-2B091E3E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D7F48E-D04E-9A35-F863-D94B51183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048417-84B5-A1AE-A500-9E619B0FE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2270453-931D-E612-00E3-8764AF39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1D3DC84-2D21-9A53-9AE4-183FECE3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4AC0FF-5225-015B-9BA1-D32C3C69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98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7A1FF7-E8F9-2F6F-F211-B1E07D4D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81D9C6-84D3-8416-7502-ADCDDBB8C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4EF2C7-8021-A8C0-B325-AD5C8AB15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8FDA51C-5BF5-DCE0-16D7-46FEE7C1F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191E6D8-D5A4-2F89-CC1F-ABEE99C6C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DBD7A20-1915-2A9B-AB18-2C20F744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D45B44C-8DD9-9663-1891-CF3B9233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BC8A912-89B2-777F-6B06-2D789012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17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F1D93-4E5C-7A03-CAB5-4C21C9D6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B798709-2F78-6D35-F247-8278B8A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D7CA207-4562-DE62-A26A-4B833930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0946335-9395-AB5C-5D70-8B3B369E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50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4D0AE2F-75E7-AC8D-4F70-2BFAD4B2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5DD46AD-3126-E60A-0112-311CD4D0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F36183F-24AA-2A60-F567-373A7959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3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D3EA79-56D1-21EE-4B33-8278E2A1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152908-3E3C-8C04-2EEA-AF141F3E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2C14CF-3024-24E4-ABFB-9AFF74EF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20646F-F63B-1210-37AC-1653297E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CA845C6-7A7F-2A25-7646-91945A97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4B7215A-F409-7C9E-70C2-D806F9F6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5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75B9E9-7A34-2F2D-3203-8D1CF092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8629477-9679-D0DB-C17A-A4F87DFD3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308F59-EAC9-F12D-0E45-79C1A73C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DB7E35-225C-D281-17AF-00BA7CF4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FE9FA0-0372-E5C0-466A-C0849912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502274A-26A8-F61D-03F4-88301F42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58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6E2043-661D-B265-100F-701654C8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9D4775B-8F02-30BD-7BF1-2A400E1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79ECB3-D0F8-7027-5F90-79241869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AF5563F-2E24-11A4-D0B4-A3F863DF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468F8C-0284-9F9A-715D-36832C33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96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40CF24A-265B-66F7-BD33-642BB0A84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B3BF33-EFB3-80E3-8C4F-0150FE8A8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8EDA6B-B5E6-2424-FF5C-FCE14A19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9E83FF-51D1-33C1-77FF-92D43507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923E13-2C57-F98C-36BA-F4C05252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9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37433" y="1832004"/>
            <a:ext cx="7971790" cy="633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7D6A6-7DDF-F9F7-A3F5-3262701CF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886E3E-FEBF-6CFA-5057-F80D2B1A7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A25283-B4F0-AA85-EC36-1AC6E45C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3BBFCE-8231-B6D9-94B7-7BFD4D38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07659" y="10452617"/>
            <a:ext cx="2389505" cy="146194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66B13-98AD-C5AE-61DF-26521207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221670" y="10369385"/>
            <a:ext cx="349884" cy="300082"/>
          </a:xfrm>
        </p:spPr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55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B7D6A6-7DDF-F9F7-A3F5-3262701CF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886E3E-FEBF-6CFA-5057-F80D2B1A7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A25283-B4F0-AA85-EC36-1AC6E45C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3BBFCE-8231-B6D9-94B7-7BFD4D38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66B13-98AD-C5AE-61DF-26521207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1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DE17AE-633A-B70D-81DE-FDB97BCD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0D0C39-C680-B552-2D29-90C3E647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67BF2C-58BD-B9A2-E70B-F5C786DF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6AC48C-DDD8-0526-FD6D-2983999F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8C718C-D457-981A-C589-DDA932E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70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A791F-3E7B-90BC-F366-3A8FA624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573296-F066-BDB3-5BB5-5160E36FE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82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82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82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BCA934-8AC8-D0CE-B0FA-DE2F3525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F571A8-9A0C-A9F0-718F-1E763741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8A0CF9-96E0-EF08-2A74-83708355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4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41674" y="1512624"/>
            <a:ext cx="5141173" cy="775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407659" y="10452617"/>
            <a:ext cx="2389505" cy="17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5" dirty="0"/>
              <a:t>Vestibulum</a:t>
            </a:r>
            <a:r>
              <a:rPr spc="140" dirty="0"/>
              <a:t> </a:t>
            </a:r>
            <a:r>
              <a:rPr spc="55" dirty="0"/>
              <a:t>enim</a:t>
            </a:r>
            <a:r>
              <a:rPr spc="140" dirty="0"/>
              <a:t> </a:t>
            </a:r>
            <a:r>
              <a:rPr dirty="0"/>
              <a:t>at</a:t>
            </a:r>
            <a:r>
              <a:rPr spc="140" dirty="0"/>
              <a:t> </a:t>
            </a:r>
            <a:r>
              <a:rPr spc="55" dirty="0"/>
              <a:t>mauris</a:t>
            </a:r>
            <a:r>
              <a:rPr spc="145" dirty="0"/>
              <a:t> </a:t>
            </a:r>
            <a:r>
              <a:rPr spc="40" dirty="0"/>
              <a:t>viverra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21670" y="10369385"/>
            <a:ext cx="349884" cy="33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4590337-5470-8297-5489-E1E3BDBA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90141D-4017-CF2E-D615-65A42B5B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099EAA-C73C-3953-1966-FC6FD6F70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89DCFC-B5B1-4B75-A807-2441D8959F05}" type="datetimeFigureOut">
              <a:rPr lang="hu-HU" smtClean="0"/>
              <a:t>2025. 08. 18.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F32826-8E72-5D90-4D61-713E0FBD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107CC0-6AD3-9092-BBEA-5E8DB6B9C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44FED-78FB-43CE-979D-0A18919390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7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397"/>
            <a:ext cx="20099074" cy="11308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7846"/>
            <a:endParaRPr lang="en-US" sz="2968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7" name="Kép 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EF6AA774-EE57-C983-D9D0-CABBFA02D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" y="605"/>
            <a:ext cx="20103361" cy="11308141"/>
          </a:xfrm>
          <a:prstGeom prst="rect">
            <a:avLst/>
          </a:prstGeom>
        </p:spPr>
      </p:pic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9D380C1A-C37E-C58F-9F79-581D019BACA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896540" y="3229618"/>
            <a:ext cx="0" cy="8016510"/>
          </a:xfrm>
          <a:prstGeom prst="line">
            <a:avLst/>
          </a:prstGeom>
          <a:ln w="9525">
            <a:solidFill>
              <a:srgbClr val="5547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D630D47-9ABD-8CC9-58E7-CFCD44454F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876907" y="397"/>
            <a:ext cx="0" cy="1048398"/>
          </a:xfrm>
          <a:prstGeom prst="line">
            <a:avLst/>
          </a:prstGeom>
          <a:ln w="9525">
            <a:solidFill>
              <a:srgbClr val="5547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896BB5E-0C3A-E702-80C3-3F6DB21490E8}"/>
              </a:ext>
            </a:extLst>
          </p:cNvPr>
          <p:cNvSpPr txBox="1"/>
          <p:nvPr/>
        </p:nvSpPr>
        <p:spPr>
          <a:xfrm>
            <a:off x="4317098" y="6645275"/>
            <a:ext cx="13761626" cy="191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/>
            <a:r>
              <a:rPr lang="hu-HU" sz="5936" kern="1200" dirty="0">
                <a:solidFill>
                  <a:prstClr val="whit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 IEA rendelet célja és a DMÜ szerepe a rendelet végrehajtásában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9825E26E-B5C0-E2EE-A4D1-6E6C25DAF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3722" y="1502171"/>
            <a:ext cx="2733376" cy="12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2F44-E9C0-F996-8D16-DD812AED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C7EDDB8D-375A-6B4E-CE4A-52EB177E6A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" y="66332"/>
            <a:ext cx="20103876" cy="11309224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1D3B1FDC-E187-F1E5-94F7-F1C4B8E8E3FC}"/>
              </a:ext>
            </a:extLst>
          </p:cNvPr>
          <p:cNvSpPr/>
          <p:nvPr/>
        </p:nvSpPr>
        <p:spPr>
          <a:xfrm>
            <a:off x="1425651" y="-26309"/>
            <a:ext cx="12664999" cy="11401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8" name="Kép 37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8C3F5D11-D417-6D76-D237-4CA912B320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" y="-13028"/>
            <a:ext cx="1408002" cy="1129594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056E381-B3FE-D9B2-B03E-F578F0FA9CCC}"/>
              </a:ext>
            </a:extLst>
          </p:cNvPr>
          <p:cNvSpPr txBox="1"/>
          <p:nvPr/>
        </p:nvSpPr>
        <p:spPr>
          <a:xfrm>
            <a:off x="521906" y="372293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Interoperabilitás szükségessége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2D5940D-A2BD-FEA8-BFA8-472FFE610DFC}"/>
              </a:ext>
            </a:extLst>
          </p:cNvPr>
          <p:cNvSpPr txBox="1"/>
          <p:nvPr/>
        </p:nvSpPr>
        <p:spPr>
          <a:xfrm>
            <a:off x="2341918" y="293532"/>
            <a:ext cx="10286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 befolyásolja a digitális ügyintézés színvonalát?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D1B526-8E94-02D0-E4D0-0ED0A250D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5693" y="2681559"/>
            <a:ext cx="5349957" cy="614538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EAEC841-8D4D-EDAD-F5E0-F56913B79D8A}"/>
              </a:ext>
            </a:extLst>
          </p:cNvPr>
          <p:cNvSpPr txBox="1"/>
          <p:nvPr/>
        </p:nvSpPr>
        <p:spPr>
          <a:xfrm>
            <a:off x="1886498" y="1529163"/>
            <a:ext cx="51494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Állami nyilvántartások/adatbázisok   </a:t>
            </a:r>
          </a:p>
          <a:p>
            <a:pPr algn="just"/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minősége, </a:t>
            </a:r>
          </a:p>
          <a:p>
            <a:pPr algn="just"/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biztonsági szintje, </a:t>
            </a:r>
          </a:p>
          <a:p>
            <a:pPr algn="just"/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adatbázisokban tárolt 	adatok 	formátuma, struktúrája,</a:t>
            </a:r>
          </a:p>
          <a:p>
            <a:pPr algn="just"/>
            <a:endParaRPr lang="hu-HU" sz="8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0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és az adatbázisok háttérében 	történő együttműködési 	képesség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17414E0-27DC-721A-DB47-7340C110EE7F}"/>
              </a:ext>
            </a:extLst>
          </p:cNvPr>
          <p:cNvSpPr txBox="1"/>
          <p:nvPr/>
        </p:nvSpPr>
        <p:spPr>
          <a:xfrm>
            <a:off x="2143409" y="4854349"/>
            <a:ext cx="48625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Egyes szervek minden adatot saját maguk vezettek be különféle struktúrájú adatbázisaikba, ez az adatok inkonzisztenciáját eredményezte, ami a hatóságok közötti kommunikációt lényegesen megnehezíti, az eljárási határidőket pedig indokolatlanul elnyújtja.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F046AD1-C0ED-C2C6-7B55-027A0FE8EA84}"/>
              </a:ext>
            </a:extLst>
          </p:cNvPr>
          <p:cNvSpPr txBox="1"/>
          <p:nvPr/>
        </p:nvSpPr>
        <p:spPr>
          <a:xfrm>
            <a:off x="2143409" y="7708222"/>
            <a:ext cx="4970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Egyes adatokat több hatóság is kezel/tart nyilván, ezért az esetleges adatváltozást több hatósághoz is be kell jelenteni.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BA3AD16-B5AF-46BE-8570-065B6D339A17}"/>
              </a:ext>
            </a:extLst>
          </p:cNvPr>
          <p:cNvSpPr txBox="1"/>
          <p:nvPr/>
        </p:nvSpPr>
        <p:spPr>
          <a:xfrm>
            <a:off x="2143410" y="9277316"/>
            <a:ext cx="4947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hatóságok adatszolgáltatásában, vagy a nyilvántartáson alapuló döntéseiben szereplő adatok nem egyértelműek/tévesek.</a:t>
            </a:r>
          </a:p>
          <a:p>
            <a:endParaRPr lang="hu-HU" dirty="0"/>
          </a:p>
        </p:txBody>
      </p:sp>
      <p:sp>
        <p:nvSpPr>
          <p:cNvPr id="11" name="Jobb oldali kapcsos zárójel 10">
            <a:extLst>
              <a:ext uri="{FF2B5EF4-FFF2-40B4-BE49-F238E27FC236}">
                <a16:creationId xmlns:a16="http://schemas.microsoft.com/office/drawing/2014/main" id="{51FE1809-3C89-1EF9-34AE-6B4A883855BD}"/>
              </a:ext>
            </a:extLst>
          </p:cNvPr>
          <p:cNvSpPr/>
          <p:nvPr/>
        </p:nvSpPr>
        <p:spPr>
          <a:xfrm>
            <a:off x="6933237" y="1442026"/>
            <a:ext cx="881858" cy="9203817"/>
          </a:xfrm>
          <a:prstGeom prst="rightBrac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11F3619-BF5D-2FE7-927D-96C856A365A0}"/>
              </a:ext>
            </a:extLst>
          </p:cNvPr>
          <p:cNvSpPr txBox="1"/>
          <p:nvPr/>
        </p:nvSpPr>
        <p:spPr>
          <a:xfrm>
            <a:off x="7666426" y="872294"/>
            <a:ext cx="6236553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Szükséges a:</a:t>
            </a:r>
          </a:p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		Jó minőségű, modern, 	állami és 	egyéb 	követelményeknek 	megfelelő alkalmazások 	kialakítása</a:t>
            </a:r>
          </a:p>
          <a:p>
            <a:pPr algn="just"/>
            <a:endParaRPr lang="hu-HU" sz="2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Nyilvántartások összehangolása </a:t>
            </a:r>
          </a:p>
          <a:p>
            <a:pPr algn="just"/>
            <a:endParaRPr lang="hu-HU" sz="2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egyes adatok 	egyértelmű 	felelősének 	kijelölése, az 	adatok 	valóságtartalmához 	szükséges 	folyamatok 	biztosítása </a:t>
            </a:r>
          </a:p>
          <a:p>
            <a:pPr lvl="2" algn="just"/>
            <a:endParaRPr lang="hu-HU" sz="2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Az adatokhoz való 	hozzáférési 	folyamatok 	kialakítása </a:t>
            </a:r>
          </a:p>
          <a:p>
            <a:pPr algn="just"/>
            <a:endParaRPr lang="hu-HU" sz="2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Határokon átnyúlóan igénybe 	vehető szolgáltatások 	kialakítása.</a:t>
            </a:r>
          </a:p>
          <a:p>
            <a:pPr algn="just"/>
            <a:endParaRPr lang="hu-HU" sz="2600" b="1" dirty="0">
              <a:solidFill>
                <a:srgbClr val="0E22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hu-HU" sz="2600" b="1" dirty="0">
                <a:solidFill>
                  <a:srgbClr val="0E22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Ennek alapja a megfelelő adatcsere az alkalmazások/rendszerek között.</a:t>
            </a:r>
          </a:p>
        </p:txBody>
      </p:sp>
      <p:pic>
        <p:nvPicPr>
          <p:cNvPr id="23" name="Ábra 22">
            <a:extLst>
              <a:ext uri="{FF2B5EF4-FFF2-40B4-BE49-F238E27FC236}">
                <a16:creationId xmlns:a16="http://schemas.microsoft.com/office/drawing/2014/main" id="{6C7C2007-8D3E-6A96-8318-04DE1F22E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7176" y="5088894"/>
            <a:ext cx="374399" cy="374399"/>
          </a:xfrm>
          <a:prstGeom prst="rect">
            <a:avLst/>
          </a:prstGeom>
        </p:spPr>
      </p:pic>
      <p:pic>
        <p:nvPicPr>
          <p:cNvPr id="26" name="Ábra 25">
            <a:extLst>
              <a:ext uri="{FF2B5EF4-FFF2-40B4-BE49-F238E27FC236}">
                <a16:creationId xmlns:a16="http://schemas.microsoft.com/office/drawing/2014/main" id="{E1823A19-DF1A-80E6-2B14-D124A6E49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9910" y="2181194"/>
            <a:ext cx="374399" cy="374399"/>
          </a:xfrm>
          <a:prstGeom prst="rect">
            <a:avLst/>
          </a:prstGeom>
        </p:spPr>
      </p:pic>
      <p:pic>
        <p:nvPicPr>
          <p:cNvPr id="27" name="Ábra 26">
            <a:extLst>
              <a:ext uri="{FF2B5EF4-FFF2-40B4-BE49-F238E27FC236}">
                <a16:creationId xmlns:a16="http://schemas.microsoft.com/office/drawing/2014/main" id="{3C6EFAE5-EBFB-96C7-F310-6680F6EB3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9909" y="3746996"/>
            <a:ext cx="374399" cy="374399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5395F56D-BF18-6BB6-2851-1DE3BBBB7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8238" y="7419343"/>
            <a:ext cx="374399" cy="374399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55B12EA7-A6C5-E7FE-745C-341A85B4C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6330" y="8826947"/>
            <a:ext cx="374399" cy="374399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3ABFC61B-2F3B-4A1F-A58F-BD360999EA59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314" y="8446180"/>
            <a:ext cx="589006" cy="1223321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FF2166AF-2357-D535-1F86-CEC9C9555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2321" y="3756475"/>
            <a:ext cx="270483" cy="270483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755131D7-847E-3536-4068-5AB2C803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2322" y="2993523"/>
            <a:ext cx="270483" cy="270483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7F90BDDA-6CEA-E6A2-98F8-87B7744C7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2323" y="2476960"/>
            <a:ext cx="270483" cy="270483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DE51E5D9-CA65-9A0D-1388-01CF39695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2324" y="2038618"/>
            <a:ext cx="270483" cy="270483"/>
          </a:xfrm>
          <a:prstGeom prst="rect">
            <a:avLst/>
          </a:prstGeom>
        </p:spPr>
      </p:pic>
      <p:sp>
        <p:nvSpPr>
          <p:cNvPr id="39" name="object 27">
            <a:extLst>
              <a:ext uri="{FF2B5EF4-FFF2-40B4-BE49-F238E27FC236}">
                <a16:creationId xmlns:a16="http://schemas.microsoft.com/office/drawing/2014/main" id="{DD22417D-3E25-2654-0E39-CA2472C5B285}"/>
              </a:ext>
            </a:extLst>
          </p:cNvPr>
          <p:cNvSpPr txBox="1">
            <a:spLocks/>
          </p:cNvSpPr>
          <p:nvPr/>
        </p:nvSpPr>
        <p:spPr>
          <a:xfrm>
            <a:off x="523550" y="10531475"/>
            <a:ext cx="424178" cy="2237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65"/>
              </a:spcBef>
            </a:pPr>
            <a:fld id="{81D60167-4931-47E6-BA6A-407CBD079E47}" type="slidenum">
              <a:rPr lang="hu-HU" sz="1400" spc="-25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38100" algn="ctr">
                <a:spcBef>
                  <a:spcPts val="65"/>
                </a:spcBef>
              </a:pPr>
              <a:t>2</a:t>
            </a:fld>
            <a:endParaRPr lang="hu-HU" sz="1400" spc="-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30785F-2AE2-CA16-3A01-BD4E89CDA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5D2FE200-45F4-0733-8C38-78AFF7FFAE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-13028"/>
            <a:ext cx="20103876" cy="11309224"/>
          </a:xfrm>
          <a:prstGeom prst="rect">
            <a:avLst/>
          </a:prstGeom>
        </p:spPr>
      </p:pic>
      <p:sp>
        <p:nvSpPr>
          <p:cNvPr id="30" name="Téglalap 29">
            <a:extLst>
              <a:ext uri="{FF2B5EF4-FFF2-40B4-BE49-F238E27FC236}">
                <a16:creationId xmlns:a16="http://schemas.microsoft.com/office/drawing/2014/main" id="{668F8E4D-CB06-58A7-1623-CE6267A921C9}"/>
              </a:ext>
            </a:extLst>
          </p:cNvPr>
          <p:cNvSpPr/>
          <p:nvPr/>
        </p:nvSpPr>
        <p:spPr>
          <a:xfrm>
            <a:off x="1425651" y="0"/>
            <a:ext cx="11607661" cy="112829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5A07C7A-2BBC-64B7-E7AE-0672233FBB72}"/>
              </a:ext>
            </a:extLst>
          </p:cNvPr>
          <p:cNvSpPr txBox="1"/>
          <p:nvPr/>
        </p:nvSpPr>
        <p:spPr>
          <a:xfrm>
            <a:off x="19530356" y="10693862"/>
            <a:ext cx="7302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850" b="1" spc="10" dirty="0">
                <a:solidFill>
                  <a:srgbClr val="3B3B3B"/>
                </a:solidFill>
                <a:latin typeface="Montserrat"/>
                <a:cs typeface="Montserrat"/>
              </a:rPr>
              <a:t>8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F933B7F-6B70-0FA7-E28C-998F197DCC3B}"/>
              </a:ext>
            </a:extLst>
          </p:cNvPr>
          <p:cNvSpPr txBox="1"/>
          <p:nvPr/>
        </p:nvSpPr>
        <p:spPr>
          <a:xfrm>
            <a:off x="12375249" y="6007331"/>
            <a:ext cx="62179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endParaRPr sz="2150" dirty="0">
              <a:latin typeface="Montserrat-Medium"/>
              <a:cs typeface="Montserrat-Medium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88871F9-FC38-0B48-A9B1-EB72BC35F6E5}"/>
              </a:ext>
            </a:extLst>
          </p:cNvPr>
          <p:cNvSpPr txBox="1"/>
          <p:nvPr/>
        </p:nvSpPr>
        <p:spPr>
          <a:xfrm>
            <a:off x="2430972" y="3121907"/>
            <a:ext cx="10202427" cy="7308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Montserrat Medium" pitchFamily="2" charset="-18"/>
              </a:rPr>
              <a:t>2004. évi CXL. Törvény a közigazgatási hatósági eljárás és szolgáltatás általános szabályairól – X. fejezet</a:t>
            </a:r>
            <a:br>
              <a:rPr lang="hu-HU" sz="2400" dirty="0">
                <a:solidFill>
                  <a:srgbClr val="0E223A"/>
                </a:solidFill>
              </a:rPr>
            </a:br>
            <a:endParaRPr lang="hu-HU" sz="2400" dirty="0">
              <a:solidFill>
                <a:srgbClr val="0E223A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Montserrat Medium" pitchFamily="2" charset="-18"/>
              </a:rPr>
              <a:t>2013. évi CCXX. Törvény  az állami és önkormányzati nyilvántartások együttműködésének általános szabályairól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b="1" dirty="0">
              <a:solidFill>
                <a:srgbClr val="0E223A"/>
              </a:solidFill>
              <a:latin typeface="Montserrat Medium" pitchFamily="2" charset="-1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Montserrat Medium" pitchFamily="2" charset="-18"/>
              </a:rPr>
              <a:t>2015. évi CCXXII. Törvény az elektronikus ügyintézés és a bizalmi szolgáltatások általános szabályairól és végrehajtási rendelete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b="1" dirty="0">
              <a:solidFill>
                <a:srgbClr val="0E223A"/>
              </a:solidFill>
              <a:latin typeface="Montserrat Medium" pitchFamily="2" charset="-1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Montserrat Medium" pitchFamily="2" charset="-18"/>
              </a:rPr>
              <a:t>2023. évi CIII. Törvény a digitális államról és a digitális szolgáltatások nyújtásának egyes szabályairól és végrehajtási rendeletei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b="1" dirty="0">
              <a:solidFill>
                <a:srgbClr val="0E223A"/>
              </a:solidFill>
              <a:latin typeface="Montserrat Medium" pitchFamily="2" charset="-1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Montserrat Medium" pitchFamily="2" charset="-18"/>
              </a:rPr>
              <a:t>Az Európai Parlament és a Tanács (EU) 2024/903 számú az interoperábilis Európáról szóló rendelete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1B37CA5-FCAD-D91E-FD2B-3C6D978B7CAA}"/>
              </a:ext>
            </a:extLst>
          </p:cNvPr>
          <p:cNvSpPr txBox="1"/>
          <p:nvPr/>
        </p:nvSpPr>
        <p:spPr>
          <a:xfrm>
            <a:off x="734817" y="678351"/>
            <a:ext cx="11755927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6000" b="1" dirty="0">
                <a:solidFill>
                  <a:srgbClr val="FFFFFF"/>
                </a:solidFill>
                <a:latin typeface="Montserrat-Medium"/>
                <a:cs typeface="Montserrat-Medium"/>
              </a:rPr>
              <a:t>    </a:t>
            </a:r>
            <a:r>
              <a:rPr lang="hu-HU" sz="6000" b="1" dirty="0">
                <a:solidFill>
                  <a:srgbClr val="0E223A"/>
                </a:solidFill>
                <a:latin typeface="Montserrat-Medium"/>
                <a:cs typeface="Montserrat-Medium"/>
              </a:rPr>
              <a:t>Adat        §       §      §      IEA</a:t>
            </a:r>
            <a:endParaRPr sz="6000" b="1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1C7D4E52-D4E5-B447-D98D-A7D50D718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619" y="3075944"/>
            <a:ext cx="5834575" cy="5950474"/>
          </a:xfrm>
          <a:prstGeom prst="rect">
            <a:avLst/>
          </a:prstGeom>
        </p:spPr>
      </p:pic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248D095E-90BB-4F5F-21DE-CCFA27A5F0DA}"/>
              </a:ext>
            </a:extLst>
          </p:cNvPr>
          <p:cNvSpPr/>
          <p:nvPr/>
        </p:nvSpPr>
        <p:spPr>
          <a:xfrm>
            <a:off x="4305202" y="1068545"/>
            <a:ext cx="699451" cy="6671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6E07D25D-44A3-669F-FB72-A3583D436769}"/>
              </a:ext>
            </a:extLst>
          </p:cNvPr>
          <p:cNvSpPr/>
          <p:nvPr/>
        </p:nvSpPr>
        <p:spPr>
          <a:xfrm>
            <a:off x="6373830" y="1008780"/>
            <a:ext cx="699452" cy="723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Nyíl: jobbra mutató 25">
            <a:extLst>
              <a:ext uri="{FF2B5EF4-FFF2-40B4-BE49-F238E27FC236}">
                <a16:creationId xmlns:a16="http://schemas.microsoft.com/office/drawing/2014/main" id="{5D77731E-8CEB-36DB-A509-9B9AEACE6E0C}"/>
              </a:ext>
            </a:extLst>
          </p:cNvPr>
          <p:cNvSpPr/>
          <p:nvPr/>
        </p:nvSpPr>
        <p:spPr>
          <a:xfrm>
            <a:off x="8113427" y="1008779"/>
            <a:ext cx="658064" cy="723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Nyíl: jobbra mutató 26">
            <a:extLst>
              <a:ext uri="{FF2B5EF4-FFF2-40B4-BE49-F238E27FC236}">
                <a16:creationId xmlns:a16="http://schemas.microsoft.com/office/drawing/2014/main" id="{129D0747-35BD-F0DB-4D86-7CB5A93181FB}"/>
              </a:ext>
            </a:extLst>
          </p:cNvPr>
          <p:cNvSpPr/>
          <p:nvPr/>
        </p:nvSpPr>
        <p:spPr>
          <a:xfrm>
            <a:off x="9944684" y="1008779"/>
            <a:ext cx="658065" cy="723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DABE36A7-2573-1BAA-119A-C31A3AB25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" y="-13028"/>
            <a:ext cx="1408002" cy="11295944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66047874-450C-F788-A849-F7502FA13965}"/>
              </a:ext>
            </a:extLst>
          </p:cNvPr>
          <p:cNvSpPr txBox="1"/>
          <p:nvPr/>
        </p:nvSpPr>
        <p:spPr>
          <a:xfrm>
            <a:off x="521906" y="372293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Jogszabályok</a:t>
            </a:r>
          </a:p>
        </p:txBody>
      </p:sp>
      <p:pic>
        <p:nvPicPr>
          <p:cNvPr id="22" name="Ábra 21">
            <a:extLst>
              <a:ext uri="{FF2B5EF4-FFF2-40B4-BE49-F238E27FC236}">
                <a16:creationId xmlns:a16="http://schemas.microsoft.com/office/drawing/2014/main" id="{53A6BBB2-42BB-59C2-3AC3-D9C85CCCD394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314" y="8446180"/>
            <a:ext cx="589006" cy="1223321"/>
          </a:xfrm>
          <a:prstGeom prst="rect">
            <a:avLst/>
          </a:prstGeom>
        </p:spPr>
      </p:pic>
      <p:sp>
        <p:nvSpPr>
          <p:cNvPr id="28" name="object 27">
            <a:extLst>
              <a:ext uri="{FF2B5EF4-FFF2-40B4-BE49-F238E27FC236}">
                <a16:creationId xmlns:a16="http://schemas.microsoft.com/office/drawing/2014/main" id="{F0276012-AEC3-D574-EF31-8A1A77F491B0}"/>
              </a:ext>
            </a:extLst>
          </p:cNvPr>
          <p:cNvSpPr txBox="1">
            <a:spLocks/>
          </p:cNvSpPr>
          <p:nvPr/>
        </p:nvSpPr>
        <p:spPr>
          <a:xfrm>
            <a:off x="523550" y="10531475"/>
            <a:ext cx="424178" cy="2237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65"/>
              </a:spcBef>
            </a:pPr>
            <a:fld id="{81D60167-4931-47E6-BA6A-407CBD079E47}" type="slidenum">
              <a:rPr lang="hu-HU" sz="1400" spc="-25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38100" algn="ctr">
                <a:spcBef>
                  <a:spcPts val="65"/>
                </a:spcBef>
              </a:pPr>
              <a:t>3</a:t>
            </a:fld>
            <a:endParaRPr lang="hu-HU" sz="1400" spc="-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Ábra 30">
            <a:extLst>
              <a:ext uri="{FF2B5EF4-FFF2-40B4-BE49-F238E27FC236}">
                <a16:creationId xmlns:a16="http://schemas.microsoft.com/office/drawing/2014/main" id="{E98645B4-0568-695E-3905-4B7D8BDF8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9940" y="3291005"/>
            <a:ext cx="374399" cy="374399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FAA758E3-A4DD-9A51-C91E-3F6625192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0319" y="4592792"/>
            <a:ext cx="374399" cy="374399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4E30B6F0-C62C-3AC9-77EF-4EC605F24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7611" y="6247122"/>
            <a:ext cx="374399" cy="374399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2AF5DAEB-0E8C-11AD-7800-8B19628E8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0320" y="7914699"/>
            <a:ext cx="374399" cy="374399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21AB95F9-0808-9906-9D27-B585D728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5038" y="9769475"/>
            <a:ext cx="374399" cy="3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3571D7-187C-DFD3-623F-C57342C1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D081D8A0-0FFE-3131-1F4D-369F243EF9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" y="-13768"/>
            <a:ext cx="20103876" cy="11309224"/>
          </a:xfrm>
          <a:prstGeom prst="rect">
            <a:avLst/>
          </a:prstGeom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5CD71CCF-A7DA-9512-D085-CC048BD80F9D}"/>
              </a:ext>
            </a:extLst>
          </p:cNvPr>
          <p:cNvSpPr/>
          <p:nvPr/>
        </p:nvSpPr>
        <p:spPr>
          <a:xfrm>
            <a:off x="1471723" y="13894"/>
            <a:ext cx="11710984" cy="11295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C7B0BA6-3285-5F47-B9DA-993729ECC674}"/>
              </a:ext>
            </a:extLst>
          </p:cNvPr>
          <p:cNvSpPr txBox="1"/>
          <p:nvPr/>
        </p:nvSpPr>
        <p:spPr>
          <a:xfrm>
            <a:off x="19530356" y="10693862"/>
            <a:ext cx="7302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850" b="1" spc="10" dirty="0">
                <a:solidFill>
                  <a:srgbClr val="3B3B3B"/>
                </a:solidFill>
                <a:latin typeface="Montserrat"/>
                <a:cs typeface="Montserrat"/>
              </a:rPr>
              <a:t>8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3358EE-3AB6-C0A9-131F-801EA2568C57}"/>
              </a:ext>
            </a:extLst>
          </p:cNvPr>
          <p:cNvSpPr txBox="1"/>
          <p:nvPr/>
        </p:nvSpPr>
        <p:spPr>
          <a:xfrm>
            <a:off x="12375249" y="6007331"/>
            <a:ext cx="62179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endParaRPr sz="2150" dirty="0">
              <a:latin typeface="Montserrat-Medium"/>
              <a:cs typeface="Montserrat-Medium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B57DF1-B68C-F5BC-CF15-85CBEAB5D709}"/>
              </a:ext>
            </a:extLst>
          </p:cNvPr>
          <p:cNvSpPr txBox="1"/>
          <p:nvPr/>
        </p:nvSpPr>
        <p:spPr>
          <a:xfrm>
            <a:off x="2416618" y="2344049"/>
            <a:ext cx="10693620" cy="224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  <a:latin typeface="Work Sans" pitchFamily="2" charset="-18"/>
              </a:rPr>
              <a:t>a tagállamok közigazgatásai közötti együttműködés erősítése, 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határokon átnyúló interakciók folytatása adatok, információk és ismeretek digitális folyamatokon keresztüli megosztása révén.</a:t>
            </a:r>
            <a:endParaRPr lang="hu-HU" sz="2400" b="1" dirty="0">
              <a:solidFill>
                <a:srgbClr val="0E223A"/>
              </a:solidFill>
              <a:latin typeface="Work Sans" pitchFamily="2" charset="-18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chemeClr val="bg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5E2808A-65BC-BDDF-2563-9E28723E5C19}"/>
              </a:ext>
            </a:extLst>
          </p:cNvPr>
          <p:cNvSpPr txBox="1"/>
          <p:nvPr/>
        </p:nvSpPr>
        <p:spPr>
          <a:xfrm>
            <a:off x="3270250" y="546540"/>
            <a:ext cx="8266799" cy="108555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265"/>
              </a:spcBef>
            </a:pPr>
            <a:r>
              <a:rPr lang="hu-HU" sz="6000" dirty="0">
                <a:solidFill>
                  <a:srgbClr val="0E223A"/>
                </a:solidFill>
                <a:latin typeface="Montserrat-Medium"/>
                <a:cs typeface="Montserrat-Medium"/>
              </a:rPr>
              <a:t>Az IEA rendelet célja:</a:t>
            </a:r>
            <a:endParaRPr sz="6000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BCE0E477-4990-6D4D-FD73-BBA41612A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812" y="2899066"/>
            <a:ext cx="6009225" cy="6009225"/>
          </a:xfrm>
          <a:prstGeom prst="rect">
            <a:avLst/>
          </a:prstGeom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2EF9F6E6-83AD-FA4E-6BF1-52D81E752E52}"/>
              </a:ext>
            </a:extLst>
          </p:cNvPr>
          <p:cNvSpPr txBox="1"/>
          <p:nvPr/>
        </p:nvSpPr>
        <p:spPr>
          <a:xfrm>
            <a:off x="2339119" y="5055672"/>
            <a:ext cx="10693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ügyfél-központú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interoperabilitás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 megvalósítása a döntéshozataltól egészen a döntések implementálásáig, az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interoperabilitással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 összefüggő megoldások, sztenderdek, adatok és szolgáltatások környezetének közös megteremtése.</a:t>
            </a:r>
            <a:endParaRPr lang="hu-HU" sz="2400" b="1" dirty="0">
              <a:solidFill>
                <a:srgbClr val="0E223A"/>
              </a:solidFill>
              <a:latin typeface="Work Sans" pitchFamily="2" charset="-18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1C1B5E6-B039-5170-7A59-498B5A131053}"/>
              </a:ext>
            </a:extLst>
          </p:cNvPr>
          <p:cNvSpPr txBox="1"/>
          <p:nvPr/>
        </p:nvSpPr>
        <p:spPr>
          <a:xfrm>
            <a:off x="2325317" y="7076646"/>
            <a:ext cx="1076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1800"/>
              </a:spcBef>
            </a:pPr>
            <a:r>
              <a:rPr lang="hu-HU" sz="2400" b="1" dirty="0">
                <a:solidFill>
                  <a:srgbClr val="0E223A"/>
                </a:solidFill>
                <a:latin typeface="Work Sans" pitchFamily="2" charset="-18"/>
              </a:rPr>
              <a:t>k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ötelező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interoperabilitási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 értékelések bevezetése a digitális és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interoperabilitási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 szempontok azonosítása és figyelembevétele érdekében a szakpolitikák és digitális közszolgáltatások tervezési szakaszának korai szakaszában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234EAB7-97E3-BA4B-B533-8C78C9EFF30B}"/>
              </a:ext>
            </a:extLst>
          </p:cNvPr>
          <p:cNvSpPr txBox="1"/>
          <p:nvPr/>
        </p:nvSpPr>
        <p:spPr>
          <a:xfrm>
            <a:off x="2393098" y="3862561"/>
            <a:ext cx="10693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határokon átnyúló adatáramlást igénylő digitális közszolgáltatások fejlesztése az EU-ban.  </a:t>
            </a:r>
            <a:endParaRPr lang="hu-HU" sz="2400" b="1" dirty="0">
              <a:solidFill>
                <a:srgbClr val="0E223A"/>
              </a:solidFill>
              <a:latin typeface="Work Sans" pitchFamily="2" charset="-18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71E2050B-B697-205E-78D4-02E3E8F8C304}"/>
              </a:ext>
            </a:extLst>
          </p:cNvPr>
          <p:cNvSpPr txBox="1"/>
          <p:nvPr/>
        </p:nvSpPr>
        <p:spPr>
          <a:xfrm>
            <a:off x="2363862" y="9011157"/>
            <a:ext cx="106843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a megoldások megosztásának és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újrafelhasználásának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, valamint a közigazgatások közötti adatcserék megkönnyítése azáltal, hogy megszünteti a jogi, szervezeti, szemantikai és műszaki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interoperabilitási</a:t>
            </a:r>
            <a:r>
              <a:rPr lang="hu-HU" sz="2400" b="1" i="0" dirty="0">
                <a:solidFill>
                  <a:srgbClr val="0E223A"/>
                </a:solidFill>
                <a:effectLst/>
                <a:latin typeface="Work Sans" pitchFamily="2" charset="-18"/>
              </a:rPr>
              <a:t> akadályokhoz kapcsolódó szükségtelen adminisztratív </a:t>
            </a:r>
            <a:r>
              <a:rPr lang="hu-HU" sz="2400" b="1" i="0" dirty="0" err="1">
                <a:solidFill>
                  <a:srgbClr val="0E223A"/>
                </a:solidFill>
                <a:effectLst/>
                <a:latin typeface="Work Sans" pitchFamily="2" charset="-18"/>
              </a:rPr>
              <a:t>terheket</a:t>
            </a:r>
            <a:endParaRPr lang="hu-HU" sz="2400" b="1" dirty="0">
              <a:solidFill>
                <a:srgbClr val="0E223A"/>
              </a:solidFill>
              <a:latin typeface="Work Sans" pitchFamily="2" charset="-18"/>
            </a:endParaRPr>
          </a:p>
        </p:txBody>
      </p:sp>
      <p:pic>
        <p:nvPicPr>
          <p:cNvPr id="10" name="Kép 9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8DC44C0C-4D04-6505-DBB7-32EFABA1EC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" y="33074"/>
            <a:ext cx="1408002" cy="11295944"/>
          </a:xfrm>
          <a:prstGeom prst="rect">
            <a:avLst/>
          </a:prstGeom>
        </p:spPr>
      </p:pic>
      <p:pic>
        <p:nvPicPr>
          <p:cNvPr id="22" name="Ábra 21">
            <a:extLst>
              <a:ext uri="{FF2B5EF4-FFF2-40B4-BE49-F238E27FC236}">
                <a16:creationId xmlns:a16="http://schemas.microsoft.com/office/drawing/2014/main" id="{0DCCD48D-0BE7-1008-C2D7-98C747D1C2B7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314" y="8446180"/>
            <a:ext cx="589006" cy="1223321"/>
          </a:xfrm>
          <a:prstGeom prst="rect">
            <a:avLst/>
          </a:prstGeom>
        </p:spPr>
      </p:pic>
      <p:sp>
        <p:nvSpPr>
          <p:cNvPr id="23" name="object 27">
            <a:extLst>
              <a:ext uri="{FF2B5EF4-FFF2-40B4-BE49-F238E27FC236}">
                <a16:creationId xmlns:a16="http://schemas.microsoft.com/office/drawing/2014/main" id="{FADFB5D7-FB73-ECA7-801A-1B419B314392}"/>
              </a:ext>
            </a:extLst>
          </p:cNvPr>
          <p:cNvSpPr txBox="1">
            <a:spLocks/>
          </p:cNvSpPr>
          <p:nvPr/>
        </p:nvSpPr>
        <p:spPr>
          <a:xfrm>
            <a:off x="523550" y="10531475"/>
            <a:ext cx="424178" cy="2237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65"/>
              </a:spcBef>
            </a:pPr>
            <a:fld id="{81D60167-4931-47E6-BA6A-407CBD079E47}" type="slidenum">
              <a:rPr lang="hu-HU" sz="1400" spc="-25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38100" algn="ctr">
                <a:spcBef>
                  <a:spcPts val="65"/>
                </a:spcBef>
              </a:pPr>
              <a:t>4</a:t>
            </a:fld>
            <a:endParaRPr lang="hu-HU" sz="1400" spc="-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EA3B0915-2976-FA5F-A2BC-A46297E67647}"/>
              </a:ext>
            </a:extLst>
          </p:cNvPr>
          <p:cNvSpPr txBox="1"/>
          <p:nvPr/>
        </p:nvSpPr>
        <p:spPr>
          <a:xfrm>
            <a:off x="550039" y="341508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DSZF, mint illetékes nemzeti hatóság</a:t>
            </a: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2F11B7DB-8A84-5A50-F956-37F356E72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9543" y="2745916"/>
            <a:ext cx="374399" cy="374399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4EC292BD-DB29-19F0-5299-EF5713245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9541" y="4104047"/>
            <a:ext cx="374399" cy="374399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CC294F97-2E7D-D38F-82FE-FD138985B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9543" y="5555543"/>
            <a:ext cx="374399" cy="374399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24E7D13A-BE64-BF5C-FEC0-FC783F797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9542" y="7605026"/>
            <a:ext cx="374399" cy="374399"/>
          </a:xfrm>
          <a:prstGeom prst="rect">
            <a:avLst/>
          </a:prstGeom>
        </p:spPr>
      </p:pic>
      <p:pic>
        <p:nvPicPr>
          <p:cNvPr id="34" name="Ábra 33">
            <a:extLst>
              <a:ext uri="{FF2B5EF4-FFF2-40B4-BE49-F238E27FC236}">
                <a16:creationId xmlns:a16="http://schemas.microsoft.com/office/drawing/2014/main" id="{AFD6E568-C215-3607-B5F3-42D804F90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9541" y="9606254"/>
            <a:ext cx="374399" cy="3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8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5B77-97C6-EF81-5EAB-79C9061C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FCDEC55F-80F7-E133-692E-2474222C67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4" y="16537"/>
            <a:ext cx="20103876" cy="11309224"/>
          </a:xfrm>
          <a:prstGeom prst="rect">
            <a:avLst/>
          </a:prstGeom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5FCFF495-1484-9E4D-3411-C08CEF93684C}"/>
              </a:ext>
            </a:extLst>
          </p:cNvPr>
          <p:cNvSpPr/>
          <p:nvPr/>
        </p:nvSpPr>
        <p:spPr>
          <a:xfrm>
            <a:off x="1510932" y="126"/>
            <a:ext cx="13083996" cy="11309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6943225-51DC-EAED-7A43-D0D791860F5B}"/>
              </a:ext>
            </a:extLst>
          </p:cNvPr>
          <p:cNvSpPr txBox="1"/>
          <p:nvPr/>
        </p:nvSpPr>
        <p:spPr>
          <a:xfrm>
            <a:off x="19530356" y="10693862"/>
            <a:ext cx="7302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850" b="1" spc="10" dirty="0">
                <a:solidFill>
                  <a:srgbClr val="3B3B3B"/>
                </a:solidFill>
                <a:latin typeface="Montserrat"/>
                <a:cs typeface="Montserrat"/>
              </a:rPr>
              <a:t>8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4E43AA1-FAFB-8240-A48B-4B13D53821D9}"/>
              </a:ext>
            </a:extLst>
          </p:cNvPr>
          <p:cNvSpPr txBox="1"/>
          <p:nvPr/>
        </p:nvSpPr>
        <p:spPr>
          <a:xfrm>
            <a:off x="12375249" y="6007331"/>
            <a:ext cx="6217920" cy="40395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endParaRPr sz="2150" dirty="0">
              <a:latin typeface="Montserrat-Medium"/>
              <a:cs typeface="Montserrat-Medium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6F5810E-86B3-CE81-D9DD-8457722C7B99}"/>
              </a:ext>
            </a:extLst>
          </p:cNvPr>
          <p:cNvSpPr txBox="1"/>
          <p:nvPr/>
        </p:nvSpPr>
        <p:spPr>
          <a:xfrm>
            <a:off x="2432050" y="3150001"/>
            <a:ext cx="11727793" cy="7704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</a:rPr>
              <a:t>a tagállamon belüli </a:t>
            </a:r>
            <a:r>
              <a:rPr lang="hu-HU" sz="2400" b="1" dirty="0">
                <a:solidFill>
                  <a:srgbClr val="0E223A"/>
                </a:solidFill>
              </a:rPr>
              <a:t>koordináció</a:t>
            </a:r>
            <a:r>
              <a:rPr lang="hu-HU" sz="2400" dirty="0">
                <a:solidFill>
                  <a:srgbClr val="0E223A"/>
                </a:solidFill>
              </a:rPr>
              <a:t> az IEA rendelettel kapcsolatban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rgbClr val="0E223A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</a:rPr>
              <a:t>a tagállami </a:t>
            </a:r>
            <a:r>
              <a:rPr lang="hu-HU" sz="2400" b="1" dirty="0">
                <a:solidFill>
                  <a:srgbClr val="0E223A"/>
                </a:solidFill>
              </a:rPr>
              <a:t>közszférabeli szervek támogatása </a:t>
            </a:r>
            <a:r>
              <a:rPr lang="hu-HU" sz="2400" dirty="0">
                <a:solidFill>
                  <a:srgbClr val="0E223A"/>
                </a:solidFill>
              </a:rPr>
              <a:t>az értékelések elvégzésére szolgáló eljárások tekintetében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</a:rPr>
              <a:t>az interoperabilitási </a:t>
            </a:r>
            <a:r>
              <a:rPr lang="hu-HU" sz="2400" b="1" dirty="0">
                <a:solidFill>
                  <a:srgbClr val="0E223A"/>
                </a:solidFill>
              </a:rPr>
              <a:t>megoldások megosztásának és újra felhasználásának elősegítése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rgbClr val="0E223A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E223A"/>
                </a:solidFill>
              </a:rPr>
              <a:t>országspecifikus ismeretekkel </a:t>
            </a:r>
            <a:r>
              <a:rPr lang="hu-HU" sz="2400" dirty="0">
                <a:solidFill>
                  <a:srgbClr val="0E223A"/>
                </a:solidFill>
              </a:rPr>
              <a:t>való hozzájárulás az Interoperábilis Európa portálhoz;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rgbClr val="0E223A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</a:rPr>
              <a:t>politikavégrehajtást támogató projektekbe és innovációs intézkedésekbe számos nemzeti, regionális és helyi szervezet aktív részvételének </a:t>
            </a:r>
            <a:r>
              <a:rPr lang="hu-HU" sz="2400" b="1" dirty="0">
                <a:solidFill>
                  <a:srgbClr val="0E223A"/>
                </a:solidFill>
              </a:rPr>
              <a:t>összehangolása és ösztönzése</a:t>
            </a:r>
            <a:r>
              <a:rPr lang="hu-HU" sz="2400" dirty="0">
                <a:solidFill>
                  <a:srgbClr val="0E223A"/>
                </a:solidFill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>
              <a:solidFill>
                <a:srgbClr val="0E223A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E223A"/>
                </a:solidFill>
              </a:rPr>
              <a:t>a tagállam </a:t>
            </a:r>
            <a:r>
              <a:rPr lang="hu-HU" sz="2400" b="1" dirty="0">
                <a:solidFill>
                  <a:srgbClr val="0E223A"/>
                </a:solidFill>
              </a:rPr>
              <a:t>közszférabeli szerveinek támogatása </a:t>
            </a:r>
            <a:r>
              <a:rPr lang="hu-HU" sz="2400" dirty="0">
                <a:solidFill>
                  <a:srgbClr val="0E223A"/>
                </a:solidFill>
              </a:rPr>
              <a:t>abban, hogy az e rendelet hatálya alá tartozó témákban </a:t>
            </a:r>
            <a:r>
              <a:rPr lang="hu-HU" sz="2400" b="1" dirty="0">
                <a:solidFill>
                  <a:srgbClr val="0E223A"/>
                </a:solidFill>
              </a:rPr>
              <a:t>együttműködjenek más tagállamok illetékes közszférabeli szerveivel.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5E9667E-0D5F-E692-B934-DA3E60B4FF7E}"/>
              </a:ext>
            </a:extLst>
          </p:cNvPr>
          <p:cNvSpPr txBox="1"/>
          <p:nvPr/>
        </p:nvSpPr>
        <p:spPr>
          <a:xfrm>
            <a:off x="1818946" y="647496"/>
            <a:ext cx="12576504" cy="1639551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65"/>
              </a:spcBef>
            </a:pPr>
            <a:r>
              <a:rPr lang="hu-HU" sz="4800" dirty="0">
                <a:solidFill>
                  <a:srgbClr val="0E223A"/>
                </a:solidFill>
                <a:latin typeface="Montserrat-Medium"/>
                <a:cs typeface="Montserrat-Medium"/>
              </a:rPr>
              <a:t>A DMÜ, mint illetékes nemzeti hatóság és egyetlen kapcsolattartó pont feladatai</a:t>
            </a:r>
            <a:endParaRPr sz="4800" dirty="0">
              <a:solidFill>
                <a:srgbClr val="0E223A"/>
              </a:solidFill>
              <a:latin typeface="Montserrat-Medium"/>
              <a:cs typeface="Montserrat-Medium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E65D6B8B-0E7E-48CE-E213-ED9E79021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949" y="2649346"/>
            <a:ext cx="4895085" cy="6489589"/>
          </a:xfrm>
          <a:prstGeom prst="rect">
            <a:avLst/>
          </a:prstGeom>
        </p:spPr>
      </p:pic>
      <p:pic>
        <p:nvPicPr>
          <p:cNvPr id="23" name="Kép 22" descr="A képen fekete, képernyőkép látható&#10;&#10;Automatikusan generált leírás">
            <a:extLst>
              <a:ext uri="{FF2B5EF4-FFF2-40B4-BE49-F238E27FC236}">
                <a16:creationId xmlns:a16="http://schemas.microsoft.com/office/drawing/2014/main" id="{28C58016-A5D2-11DC-0C5A-823721D199B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" y="33074"/>
            <a:ext cx="1408002" cy="11276150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22E42D1F-594E-6D8C-326B-6D44EE2E581E}"/>
              </a:ext>
            </a:extLst>
          </p:cNvPr>
          <p:cNvSpPr txBox="1"/>
          <p:nvPr/>
        </p:nvSpPr>
        <p:spPr>
          <a:xfrm>
            <a:off x="550039" y="341508"/>
            <a:ext cx="425822" cy="7592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56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DSZF, mint illetékes nemzeti hatóság</a:t>
            </a:r>
          </a:p>
        </p:txBody>
      </p:sp>
      <p:pic>
        <p:nvPicPr>
          <p:cNvPr id="25" name="Ábra 24">
            <a:extLst>
              <a:ext uri="{FF2B5EF4-FFF2-40B4-BE49-F238E27FC236}">
                <a16:creationId xmlns:a16="http://schemas.microsoft.com/office/drawing/2014/main" id="{E9E33C9A-9406-C699-F9E9-2D004B3673EC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314" y="8446180"/>
            <a:ext cx="589006" cy="1223321"/>
          </a:xfrm>
          <a:prstGeom prst="rect">
            <a:avLst/>
          </a:prstGeom>
        </p:spPr>
      </p:pic>
      <p:sp>
        <p:nvSpPr>
          <p:cNvPr id="26" name="object 27">
            <a:extLst>
              <a:ext uri="{FF2B5EF4-FFF2-40B4-BE49-F238E27FC236}">
                <a16:creationId xmlns:a16="http://schemas.microsoft.com/office/drawing/2014/main" id="{FC33FBC9-5830-8466-4F50-97E2F4E0D537}"/>
              </a:ext>
            </a:extLst>
          </p:cNvPr>
          <p:cNvSpPr txBox="1">
            <a:spLocks/>
          </p:cNvSpPr>
          <p:nvPr/>
        </p:nvSpPr>
        <p:spPr>
          <a:xfrm>
            <a:off x="523550" y="10531475"/>
            <a:ext cx="424178" cy="2237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65"/>
              </a:spcBef>
            </a:pPr>
            <a:fld id="{81D60167-4931-47E6-BA6A-407CBD079E47}" type="slidenum">
              <a:rPr lang="hu-HU" sz="1400" spc="-25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38100" algn="ctr">
                <a:spcBef>
                  <a:spcPts val="65"/>
                </a:spcBef>
              </a:pPr>
              <a:t>5</a:t>
            </a:fld>
            <a:endParaRPr lang="hu-HU" sz="1400" spc="-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0E2FF7DF-7FCC-D6BA-91A5-AB688DADD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1636" y="3229331"/>
            <a:ext cx="374399" cy="374399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4B63E975-97C3-EF50-9D2D-F01D3A4622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980" y="5328886"/>
            <a:ext cx="374399" cy="374399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843EB24E-D815-7F9E-6EC8-418A8AEF3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979" y="6628035"/>
            <a:ext cx="374399" cy="374399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B59F46AE-BDA2-8E84-3562-453F28B5B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978" y="8131918"/>
            <a:ext cx="374399" cy="374399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9B737133-7BB6-0915-7C3D-08F4EABBD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978" y="9908680"/>
            <a:ext cx="374399" cy="374399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5486128A-01EB-61EC-839E-2EEB7D3E9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6977" y="4476874"/>
            <a:ext cx="374399" cy="3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E95F-D2C4-1884-ADD4-F8081994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ekete, sötétség, homály látható&#10;&#10;Automatikusan generált leírás">
            <a:extLst>
              <a:ext uri="{FF2B5EF4-FFF2-40B4-BE49-F238E27FC236}">
                <a16:creationId xmlns:a16="http://schemas.microsoft.com/office/drawing/2014/main" id="{A2F79EA3-85B3-B33E-F9B8-D425B1C09F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" y="605"/>
            <a:ext cx="20103361" cy="11308141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A46CA085-A99F-C425-9037-CACD0345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6571" y="4176313"/>
            <a:ext cx="2733376" cy="125086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A711AC2-7024-7F05-4074-1CA39CB02FF6}"/>
              </a:ext>
            </a:extLst>
          </p:cNvPr>
          <p:cNvSpPr txBox="1"/>
          <p:nvPr/>
        </p:nvSpPr>
        <p:spPr>
          <a:xfrm>
            <a:off x="2506009" y="6247819"/>
            <a:ext cx="10624309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277" b="1" dirty="0">
                <a:solidFill>
                  <a:schemeClr val="bg1"/>
                </a:solidFill>
                <a:latin typeface="Segoe UI" panose="020B0502040204020203" pitchFamily="34" charset="0"/>
                <a:ea typeface="Helvetica" panose="00000500000000000000" pitchFamily="50" charset="0"/>
                <a:cs typeface="Segoe UI" panose="020B0502040204020203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198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FCD318B821F9B4C9EFDB1704CB717E0" ma:contentTypeVersion="0" ma:contentTypeDescription="Új dokumentum létrehozása." ma:contentTypeScope="" ma:versionID="d6d6beb28fa582f35ae2ae2ba12607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4CBD3-990A-43AC-9FE7-F19032702331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B1EF80-5D6C-47D7-B4D4-0E8178977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38DC1-5479-4034-9422-546F66109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6985</TotalTime>
  <Words>527</Words>
  <Application>Microsoft Office PowerPoint</Application>
  <PresentationFormat>Egyéni</PresentationFormat>
  <Paragraphs>67</Paragraphs>
  <Slides>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Montserrat</vt:lpstr>
      <vt:lpstr>Montserrat Medium</vt:lpstr>
      <vt:lpstr>Montserrat-Medium</vt:lpstr>
      <vt:lpstr>Segoe UI</vt:lpstr>
      <vt:lpstr>Work Sans</vt:lpstr>
      <vt:lpstr>Office Theme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Karádi Nikoletta</dc:creator>
  <cp:lastModifiedBy>Kemenesné Fodor Magdolna</cp:lastModifiedBy>
  <cp:revision>150</cp:revision>
  <cp:lastPrinted>2025-03-31T08:22:36Z</cp:lastPrinted>
  <dcterms:created xsi:type="dcterms:W3CDTF">2022-11-30T13:29:16Z</dcterms:created>
  <dcterms:modified xsi:type="dcterms:W3CDTF">2025-08-18T11:08:24Z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0x010100FFCD318B821F9B4C9EFDB1704CB717E0</vt:lpwstr>
  </property>
</Properties>
</file>